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39" r:id="rId3"/>
    <p:sldId id="340" r:id="rId4"/>
    <p:sldId id="341" r:id="rId5"/>
    <p:sldId id="342" r:id="rId6"/>
    <p:sldId id="377" r:id="rId7"/>
    <p:sldId id="378" r:id="rId8"/>
    <p:sldId id="379" r:id="rId9"/>
    <p:sldId id="380" r:id="rId10"/>
    <p:sldId id="38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07" r:id="rId7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04" autoAdjust="0"/>
  </p:normalViewPr>
  <p:slideViewPr>
    <p:cSldViewPr>
      <p:cViewPr varScale="1">
        <p:scale>
          <a:sx n="65" d="100"/>
          <a:sy n="65" d="100"/>
        </p:scale>
        <p:origin x="-1954" y="-77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E8177-E490-447F-B892-4AAC5D859C39}" type="datetimeFigureOut">
              <a:rPr lang="zh-CN" altLang="en-US" smtClean="0"/>
              <a:t>2015/10/21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C9770-CE7B-4742-AAE1-57B7C71D5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7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．抓取监控指标：</a:t>
            </a:r>
            <a:r>
              <a:rPr lang="en-US" altLang="zh-CN" dirty="0" err="1" smtClean="0"/>
              <a:t>OpenTSDB</a:t>
            </a:r>
            <a:endParaRPr lang="en-US" altLang="zh-CN" dirty="0" smtClean="0"/>
          </a:p>
          <a:p>
            <a:r>
              <a:rPr lang="zh-CN" altLang="en-US" dirty="0" smtClean="0"/>
              <a:t>服务数百万用户的、基于 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的产品的后台基础设施，一般都有数百或数千台服务器。这些服务器承担了各种功能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服务流量、抓取日志、存储数据和处理数据等等。为了保证产品正常运行，对服务器及其上面运行的软件的健康状态进行监控，是至关重要的（从 </a:t>
            </a:r>
            <a:r>
              <a:rPr lang="en-US" altLang="zh-CN" dirty="0" smtClean="0"/>
              <a:t>OS</a:t>
            </a:r>
            <a:r>
              <a:rPr lang="zh-CN" altLang="en-US" dirty="0" smtClean="0"/>
              <a:t>到用户交互应用）。大规模监控整个环境，需要能够采集和存储来自不同数据源各种监控指标的监控系统。每个公司都有自己的办法。一些公司使用商业工具来收集和展示监控指标，而另外一些公司则采用开源框架。</a:t>
            </a:r>
          </a:p>
          <a:p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创建了一个开源框架，用来收集服务器的各种监控指标。按照时间收集监控指标一般被称为时间序列数据，也就是说，按照时间顺序收集和记录的数据。</a:t>
            </a:r>
            <a:r>
              <a:rPr lang="en-US" altLang="zh-CN" dirty="0" err="1" smtClean="0"/>
              <a:t>StumbleUpon</a:t>
            </a:r>
            <a:r>
              <a:rPr lang="zh-CN" altLang="en-US" dirty="0" smtClean="0"/>
              <a:t>的开源框架叫做 </a:t>
            </a:r>
            <a:r>
              <a:rPr lang="en-US" altLang="zh-CN" dirty="0" err="1" smtClean="0"/>
              <a:t>OpenTSDB</a:t>
            </a:r>
            <a:r>
              <a:rPr lang="zh-CN" altLang="en-US" dirty="0" smtClean="0"/>
              <a:t>，它是 </a:t>
            </a:r>
            <a:r>
              <a:rPr lang="en-US" altLang="zh-CN" dirty="0" smtClean="0"/>
              <a:t>Open Time Series Database</a:t>
            </a:r>
            <a:r>
              <a:rPr lang="zh-CN" altLang="en-US" dirty="0" smtClean="0"/>
              <a:t>（开放时间序列数据库）的缩写。这个框架使用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作为核心平台来存储和检索所收集的监控指标。创建这个框架的目的是为了拥有一个可扩展的监控数据收集系统，一方面，能够存储和检索监控指标数据并保存很长时间，另一方面，如果需要增加功能，也可以添加各种新监控指标。</a:t>
            </a:r>
            <a:r>
              <a:rPr lang="en-US" altLang="zh-CN" dirty="0" err="1" smtClean="0"/>
              <a:t>StumbleUpon</a:t>
            </a:r>
            <a:r>
              <a:rPr lang="zh-CN" altLang="en-US" dirty="0" smtClean="0"/>
              <a:t>使用 </a:t>
            </a:r>
            <a:r>
              <a:rPr lang="en-US" altLang="zh-CN" dirty="0" err="1" smtClean="0"/>
              <a:t>OpenTSDB</a:t>
            </a:r>
            <a:r>
              <a:rPr lang="en-US" altLang="zh-CN" dirty="0" smtClean="0"/>
              <a:t> </a:t>
            </a:r>
            <a:r>
              <a:rPr lang="zh-CN" altLang="en-US" dirty="0" smtClean="0"/>
              <a:t>监控所有基础设施和软件，包括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集群自身。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．抓取用户交互数据：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StumbleUpon</a:t>
            </a:r>
            <a:endParaRPr lang="en-US" altLang="zh-CN" dirty="0" smtClean="0"/>
          </a:p>
          <a:p>
            <a:r>
              <a:rPr lang="zh-CN" altLang="en-US" dirty="0" smtClean="0"/>
              <a:t>抓取监控指标是一种使用方式，还有一种使用方式是抓取用户交互数据。如何跟踪数百万用户在网站上的活动？怎么知道哪一个网站功能最受欢迎？怎样使得这一次网页浏览直接影响到下一次？例如，谁看了什么？某个按钮被点击了多少次？还记得 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Stumble </a:t>
            </a:r>
            <a:r>
              <a:rPr lang="zh-CN" altLang="en-US" dirty="0" smtClean="0"/>
              <a:t>里的 </a:t>
            </a:r>
            <a:r>
              <a:rPr lang="en-US" altLang="zh-CN" dirty="0" smtClean="0"/>
              <a:t>Like </a:t>
            </a:r>
            <a:r>
              <a:rPr lang="zh-CN" altLang="en-US" dirty="0" smtClean="0"/>
              <a:t>按钮和 </a:t>
            </a:r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里的</a:t>
            </a:r>
            <a:r>
              <a:rPr lang="en-US" altLang="zh-CN" dirty="0" smtClean="0"/>
              <a:t>+1 </a:t>
            </a:r>
            <a:r>
              <a:rPr lang="zh-CN" altLang="en-US" dirty="0" smtClean="0"/>
              <a:t>按钮吗？是不是听起来像是一个计数问题？每次用户喜欢一个特定主题，计数器就增加一次。</a:t>
            </a:r>
          </a:p>
          <a:p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在开始阶段采用的是 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，但是，随着网站服务越来越流行，这种技术选择遇到了问题。急剧增长的用户在线负载需求，远远超过了 </a:t>
            </a:r>
            <a:r>
              <a:rPr lang="en-US" altLang="zh-CN" dirty="0" smtClean="0"/>
              <a:t>MySQL </a:t>
            </a:r>
            <a:r>
              <a:rPr lang="zh-CN" altLang="en-US" dirty="0" smtClean="0"/>
              <a:t>集群的能力，最终，</a:t>
            </a:r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选择使用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来替换这些集群。当时，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产品不能直接提供必需的功能。</a:t>
            </a:r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上做了一些小的开发改动，后来将这些开发工作贡献回了项目社区。</a:t>
            </a:r>
          </a:p>
          <a:p>
            <a:r>
              <a:rPr lang="en-US" altLang="zh-CN" dirty="0" err="1" smtClean="0"/>
              <a:t>FaceBook</a:t>
            </a:r>
            <a:r>
              <a:rPr lang="en-US" altLang="zh-CN" dirty="0" smtClean="0"/>
              <a:t> </a:t>
            </a:r>
            <a:r>
              <a:rPr lang="zh-CN" altLang="en-US" dirty="0" smtClean="0"/>
              <a:t>使用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的计数器来计量人们喜欢特定网页的次数。内容原创人和网页主人可以得到近乎实时的、多少用户喜欢他们网页的数据信息。他们可以因此更敏捷地判断应该提供什么内容。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为此创建了一个叫 </a:t>
            </a:r>
            <a:r>
              <a:rPr lang="en-US" altLang="zh-CN" dirty="0" smtClean="0"/>
              <a:t>Facebook Insights </a:t>
            </a:r>
            <a:r>
              <a:rPr lang="zh-CN" altLang="en-US" dirty="0" smtClean="0"/>
              <a:t>的系统，该系统需要一个可扩展的存储系统。公司考虑了很多种可能的选择，包括关系型数据库管理系统、内存数据库和 </a:t>
            </a:r>
            <a:r>
              <a:rPr lang="en-US" altLang="zh-CN" dirty="0" smtClean="0"/>
              <a:t>Cassandra </a:t>
            </a:r>
            <a:r>
              <a:rPr lang="zh-CN" altLang="en-US" dirty="0" smtClean="0"/>
              <a:t>数据库，最后决定使用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。基于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可以很方便地横向扩展服务规模，给数百万用户提供服务，还可以继续沿用他们已有的运行大规模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集群的经验。该系统每天处理数百亿条事件，记录数百个监控指标。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．遥测技术：</a:t>
            </a:r>
            <a:r>
              <a:rPr lang="en-US" altLang="zh-CN" dirty="0" err="1" smtClean="0"/>
              <a:t>Mozilia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Trend Micro</a:t>
            </a:r>
          </a:p>
          <a:p>
            <a:r>
              <a:rPr lang="zh-CN" altLang="en-US" dirty="0" smtClean="0"/>
              <a:t>软件运行数据和软件质量数据，不像监控指标数据那么简单。例如，软件崩溃报告是有用的软件运行数据，经常用来探究软件质量和规划软件开发路线图。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可以成功地用来捕获和存储用户计算机上生成的软件崩溃报告。</a:t>
            </a:r>
          </a:p>
          <a:p>
            <a:r>
              <a:rPr lang="en-US" altLang="zh-CN" dirty="0" smtClean="0"/>
              <a:t>Mozilla </a:t>
            </a:r>
            <a:r>
              <a:rPr lang="zh-CN" altLang="en-US" dirty="0" smtClean="0"/>
              <a:t>基金会负责 </a:t>
            </a:r>
            <a:r>
              <a:rPr lang="en-US" altLang="zh-CN" dirty="0" err="1" smtClean="0"/>
              <a:t>FireFox</a:t>
            </a:r>
            <a:r>
              <a:rPr lang="en-US" altLang="zh-CN" dirty="0" smtClean="0"/>
              <a:t> </a:t>
            </a:r>
            <a:r>
              <a:rPr lang="zh-CN" altLang="en-US" dirty="0" smtClean="0"/>
              <a:t>网络浏览器和 </a:t>
            </a:r>
            <a:r>
              <a:rPr lang="en-US" altLang="zh-CN" dirty="0" smtClean="0"/>
              <a:t>Thunderbird </a:t>
            </a:r>
            <a:r>
              <a:rPr lang="zh-CN" altLang="en-US" dirty="0" smtClean="0"/>
              <a:t>电子邮件客户端两个产品。这些工具安装在全世界数百万台计算机上，支持各种操作系统。当这些工具崩溃时，会以 </a:t>
            </a:r>
            <a:r>
              <a:rPr lang="en-US" altLang="zh-CN" dirty="0" smtClean="0"/>
              <a:t>Bug</a:t>
            </a:r>
            <a:r>
              <a:rPr lang="zh-CN" altLang="en-US" dirty="0" smtClean="0"/>
              <a:t>报告的形式返回一个软件崩溃报告给 </a:t>
            </a:r>
            <a:r>
              <a:rPr lang="en-US" altLang="zh-CN" dirty="0" smtClean="0"/>
              <a:t>Mozilla</a:t>
            </a:r>
            <a:r>
              <a:rPr lang="zh-CN" altLang="en-US" dirty="0" smtClean="0"/>
              <a:t>。</a:t>
            </a:r>
            <a:r>
              <a:rPr lang="en-US" altLang="zh-CN" dirty="0" smtClean="0"/>
              <a:t>Mozilla </a:t>
            </a:r>
            <a:r>
              <a:rPr lang="zh-CN" altLang="en-US" dirty="0" smtClean="0"/>
              <a:t>如何收集这些数据？收集后又是怎么使用的呢？实际情况是这样的，一个叫做 </a:t>
            </a:r>
            <a:r>
              <a:rPr lang="en-US" altLang="zh-CN" dirty="0" smtClean="0"/>
              <a:t>Socorro </a:t>
            </a:r>
            <a:r>
              <a:rPr lang="zh-CN" altLang="en-US" dirty="0" smtClean="0"/>
              <a:t>的系统收集了这些报告，用来指导研发部门研制更稳定的产品。</a:t>
            </a:r>
            <a:r>
              <a:rPr lang="en-US" altLang="zh-CN" dirty="0" smtClean="0"/>
              <a:t>Socorro </a:t>
            </a:r>
            <a:r>
              <a:rPr lang="zh-CN" altLang="en-US" dirty="0" smtClean="0"/>
              <a:t>系统的数据存储和分析建构在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上。</a:t>
            </a:r>
          </a:p>
          <a:p>
            <a:r>
              <a:rPr lang="zh-CN" altLang="en-US" dirty="0" smtClean="0"/>
              <a:t>使用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，基本分析可以用到比以前多得多的数据。这种分析用来指导 </a:t>
            </a:r>
            <a:r>
              <a:rPr lang="en-US" altLang="zh-CN" dirty="0" smtClean="0"/>
              <a:t>Mozilla </a:t>
            </a:r>
            <a:r>
              <a:rPr lang="zh-CN" altLang="en-US" dirty="0" smtClean="0"/>
              <a:t>的开发人员，使其更为专注，研制出 </a:t>
            </a:r>
            <a:r>
              <a:rPr lang="en-US" altLang="zh-CN" dirty="0" smtClean="0"/>
              <a:t>Bug </a:t>
            </a:r>
            <a:r>
              <a:rPr lang="zh-CN" altLang="en-US" dirty="0" smtClean="0"/>
              <a:t>最少的版本。</a:t>
            </a:r>
          </a:p>
          <a:p>
            <a:r>
              <a:rPr lang="en-US" altLang="zh-CN" dirty="0" smtClean="0"/>
              <a:t>Trend Micro </a:t>
            </a:r>
            <a:r>
              <a:rPr lang="zh-CN" altLang="en-US" dirty="0" smtClean="0"/>
              <a:t>为企业客户提供互联网安全和入侵管理服务。安全的重要环节是感知，日志收集和分析对于提供这种感知能力是至关重要的。</a:t>
            </a:r>
            <a:r>
              <a:rPr lang="en-US" altLang="zh-CN" dirty="0" smtClean="0"/>
              <a:t>Trend Micro </a:t>
            </a:r>
            <a:r>
              <a:rPr lang="zh-CN" altLang="en-US" dirty="0" smtClean="0"/>
              <a:t>使用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来管理网络信誉数据库，该数据库需要行级更新和支持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</a:t>
            </a:r>
            <a:r>
              <a:rPr lang="zh-CN" altLang="en-US" dirty="0" smtClean="0"/>
              <a:t>批处理。有点像 </a:t>
            </a:r>
            <a:r>
              <a:rPr lang="en-US" altLang="zh-CN" dirty="0" smtClean="0"/>
              <a:t>Mozilla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Socorro </a:t>
            </a:r>
            <a:r>
              <a:rPr lang="zh-CN" altLang="en-US" dirty="0" smtClean="0"/>
              <a:t>系统，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也用来收集和分析日志活动，每天收集数十亿条记录。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中灵活的数据模式允许数据结构出现变化，当分析流程重新调整时，</a:t>
            </a:r>
            <a:r>
              <a:rPr lang="en-US" altLang="zh-CN" dirty="0" smtClean="0"/>
              <a:t>Trend Micro </a:t>
            </a:r>
            <a:r>
              <a:rPr lang="zh-CN" altLang="en-US" dirty="0" smtClean="0"/>
              <a:t>可以增加新属性。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．广告效果和点击流</a:t>
            </a:r>
          </a:p>
          <a:p>
            <a:r>
              <a:rPr lang="zh-CN" altLang="en-US" dirty="0" smtClean="0"/>
              <a:t>过去十来年，在线广告成为互联网产品的一个主要收入来源。先提供免费服务给用户，在用户使用服务的时侯投放广告给目标用户。这种精准投放需要针对用户交互数据做详细的捕获和分析，以便理解用户的特征。基于这种特征，选择并投放广告。精细的用户交互数据会带来更好的模型，进而导致更好的广告投放效果，并获得更多的收入。但是，这类数据有两个特点：它以连续流的形式出现，它很容易按用户划分。理想情况下，这种数据一旦产生就能够马上使用，用户特征模型可以没有延迟地持续优化，也就是说，以在线方式使用。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非常适合收集这种用户交互数据，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已经成功地应用在这种场合，它可以存储第一手点击流和用户交互数据，然后用不同的处理方式（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是其中一种）来处理数据（清理、丰富和使用数据）。在这类公司，你会发现很多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案例。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9770-CE7B-4742-AAE1-57B7C71D5B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9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规则系统，（更准确地说，查询重写规则系统）是和存储过程和触发器完全不同的东西。 它把查询修改为需要考虑规则的形式，然后把修改过的查询传递给查询规划器执行。 这是非常有效的工具并且可以用于许多象查询语言过程，视图，和版本等。 这个规则系统的理论基础和能力在 有关数据库系统的规则，过程，缓存和视图 和 </a:t>
            </a:r>
            <a:r>
              <a:rPr lang="en-US" altLang="zh-CN" smtClean="0"/>
              <a:t>A Unified Framework for Version Modeling Using Production Rules in a Database System </a:t>
            </a:r>
            <a:r>
              <a:rPr lang="zh-CN" altLang="en-US" smtClean="0"/>
              <a:t>里有讨论。</a:t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3D4172-6A11-4A38-BF5B-2A49D1ED7DD1}" type="slidenum">
              <a:rPr lang="zh-CN" altLang="en-US">
                <a:latin typeface="Calibri" panose="020F0502020204030204" pitchFamily="34" charset="0"/>
              </a:rPr>
              <a:pPr eaLnBrk="1" hangingPunct="1"/>
              <a:t>67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93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0.20.x</a:t>
            </a:r>
            <a:r>
              <a:rPr lang="zh-CN" altLang="en-US" smtClean="0"/>
              <a:t>：master冷备，元数据从文件恢复</a:t>
            </a:r>
            <a:endParaRPr lang="en-US" altLang="zh-CN" smtClean="0"/>
          </a:p>
          <a:p>
            <a:r>
              <a:rPr lang="en-US" altLang="zh-CN" smtClean="0"/>
              <a:t>0.21.x</a:t>
            </a:r>
            <a:r>
              <a:rPr lang="zh-CN" altLang="en-US" smtClean="0"/>
              <a:t>：master冷备，元数据信息从内存恢复</a:t>
            </a:r>
            <a:endParaRPr lang="en-US" altLang="zh-CN" smtClean="0"/>
          </a:p>
          <a:p>
            <a:r>
              <a:rPr lang="en-US" altLang="zh-CN" smtClean="0"/>
              <a:t>0.23.x</a:t>
            </a:r>
            <a:r>
              <a:rPr lang="zh-CN" altLang="en-US" smtClean="0"/>
              <a:t>：master冷备，元数据信息从内存恢复，元数据分散存储，独立名字空间</a:t>
            </a:r>
            <a:endParaRPr lang="en-US" altLang="zh-CN" smtClean="0"/>
          </a:p>
          <a:p>
            <a:r>
              <a:rPr lang="en-US" altLang="zh-CN" smtClean="0"/>
              <a:t>New DFS</a:t>
            </a:r>
            <a:r>
              <a:rPr lang="zh-CN" altLang="en-US" smtClean="0"/>
              <a:t>：master热备，元数据分散存储，共享名字空间</a:t>
            </a:r>
          </a:p>
          <a:p>
            <a:endParaRPr lang="zh-CN" altLang="en-US" smtClean="0"/>
          </a:p>
          <a:p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A6CA03C-FAF3-4CD8-B290-C35CA74F65B2}" type="slidenum">
              <a:rPr lang="zh-CN" altLang="en-US">
                <a:latin typeface="Calibri" panose="020F0502020204030204" pitchFamily="34" charset="0"/>
              </a:rPr>
              <a:pPr eaLnBrk="1" hangingPunct="1"/>
              <a:t>70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67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MR1.0</a:t>
            </a:r>
            <a:r>
              <a:rPr lang="zh-CN" altLang="en-US" smtClean="0"/>
              <a:t>：master单点</a:t>
            </a:r>
          </a:p>
          <a:p>
            <a:r>
              <a:rPr lang="en-US" altLang="zh-CN" smtClean="0"/>
              <a:t>MR2.0</a:t>
            </a:r>
            <a:r>
              <a:rPr lang="zh-CN" altLang="en-US" smtClean="0"/>
              <a:t>：master单点，资源管理和任务管理分开</a:t>
            </a:r>
            <a:endParaRPr lang="en-US" altLang="zh-CN" smtClean="0"/>
          </a:p>
          <a:p>
            <a:r>
              <a:rPr lang="en-US" altLang="zh-CN" smtClean="0"/>
              <a:t>New MR</a:t>
            </a:r>
            <a:r>
              <a:rPr lang="zh-CN" altLang="en-US" smtClean="0"/>
              <a:t>：master备份，任务断点恢复，资源管理和任务管理分开，任务管理分散化</a:t>
            </a:r>
          </a:p>
          <a:p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FA14F45-85A6-4948-BC08-85C9EF157CF6}" type="slidenum">
              <a:rPr lang="zh-CN" altLang="en-US">
                <a:latin typeface="Calibri" panose="020F0502020204030204" pitchFamily="34" charset="0"/>
              </a:rPr>
              <a:pPr eaLnBrk="1" hangingPunct="1"/>
              <a:t>71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01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dirty="0" smtClean="0"/>
              <a:t>规范和事实规范：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zh-CN" dirty="0" smtClean="0"/>
              <a:t>&lt;having clause&gt;</a:t>
            </a:r>
            <a:r>
              <a:rPr lang="zh-CN" altLang="en-US" dirty="0" smtClean="0"/>
              <a:t>中不支持引用</a:t>
            </a:r>
            <a:r>
              <a:rPr lang="en-US" altLang="zh-CN" dirty="0" smtClean="0"/>
              <a:t>&lt;select list&gt;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alias</a:t>
            </a:r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更严格的语义检查，如</a:t>
            </a:r>
            <a:r>
              <a:rPr lang="en-US" altLang="zh-CN" dirty="0" smtClean="0"/>
              <a:t>: select 1 + ‘1abcd’</a:t>
            </a:r>
            <a:r>
              <a:rPr lang="zh-CN" altLang="en-US" dirty="0" smtClean="0"/>
              <a:t>将报错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zh-CN" dirty="0" smtClean="0"/>
              <a:t>&lt;update clause&gt;</a:t>
            </a:r>
            <a:r>
              <a:rPr lang="zh-CN" altLang="en-US" dirty="0" smtClean="0"/>
              <a:t>满足商用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Halloween Protection</a:t>
            </a:r>
            <a:r>
              <a:rPr lang="zh-CN" altLang="en-US" dirty="0" smtClean="0"/>
              <a:t>形成的事实标准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增强的代数优化</a:t>
            </a:r>
            <a:endParaRPr lang="en-US" altLang="zh-CN" dirty="0" smtClean="0"/>
          </a:p>
          <a:p>
            <a:pPr marL="628650" lvl="1" indent="-171450" eaLnBrk="1" fontAlgn="auto" hangingPunct="1"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zh-CN" altLang="en-US" dirty="0" smtClean="0"/>
              <a:t>布尔表达式分析</a:t>
            </a:r>
            <a:endParaRPr lang="en-US" altLang="zh-CN" dirty="0" smtClean="0"/>
          </a:p>
          <a:p>
            <a:pPr marL="628650" lvl="1" indent="-171450" eaLnBrk="1" fontAlgn="auto" hangingPunct="1"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dirty="0" smtClean="0"/>
              <a:t>Column-pruning</a:t>
            </a:r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变换的</a:t>
            </a:r>
            <a:r>
              <a:rPr lang="en-US" altLang="zh-CN" dirty="0" smtClean="0"/>
              <a:t>Predicate-pushdown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Aggregation-pushdown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 smtClean="0"/>
              <a:t>Data Cube</a:t>
            </a:r>
            <a:r>
              <a:rPr lang="zh-CN" altLang="en-US" dirty="0" smtClean="0"/>
              <a:t>：准实时数据分析和读优先优化策略，提供类似</a:t>
            </a:r>
            <a:r>
              <a:rPr lang="en-US" altLang="zh-CN" dirty="0" err="1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finance</a:t>
            </a:r>
            <a:r>
              <a:rPr lang="zh-CN" altLang="en-US" dirty="0" smtClean="0"/>
              <a:t>的功能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更细致的物理优化规则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新增的聚合算法：</a:t>
            </a:r>
            <a:r>
              <a:rPr lang="en-US" altLang="zh-CN" dirty="0" smtClean="0"/>
              <a:t>Hash Aggregation</a:t>
            </a:r>
            <a:r>
              <a:rPr lang="zh-CN" altLang="en-US" dirty="0" smtClean="0"/>
              <a:t>，用于处理选择性极低的数据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涉及</a:t>
            </a:r>
            <a:r>
              <a:rPr lang="en-US" altLang="zh-CN" dirty="0" smtClean="0"/>
              <a:t>Merge Join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Hash Join</a:t>
            </a:r>
            <a:r>
              <a:rPr lang="zh-CN" altLang="en-US" dirty="0" smtClean="0"/>
              <a:t>的连续的联接运算更可能在一个</a:t>
            </a:r>
            <a:r>
              <a:rPr lang="en-US" altLang="zh-CN" dirty="0" smtClean="0"/>
              <a:t>job</a:t>
            </a:r>
            <a:r>
              <a:rPr lang="zh-CN" altLang="en-US" dirty="0" smtClean="0"/>
              <a:t>中完成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更宽泛的限制条件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明确的使用“数据标签”而不是</a:t>
            </a:r>
            <a:r>
              <a:rPr lang="en-US" altLang="zh-CN" dirty="0" smtClean="0"/>
              <a:t>list index</a:t>
            </a:r>
            <a:r>
              <a:rPr lang="zh-CN" altLang="en-US" dirty="0" smtClean="0"/>
              <a:t>或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”Partition</a:t>
            </a:r>
            <a:r>
              <a:rPr lang="zh-CN" altLang="en-US" dirty="0" smtClean="0"/>
              <a:t>“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 smtClean="0"/>
              <a:t>DAG, not Map/Reduce</a:t>
            </a:r>
            <a:r>
              <a:rPr lang="zh-CN" altLang="en-US" dirty="0" smtClean="0"/>
              <a:t>：分布式关系运算，并不是总需要</a:t>
            </a:r>
            <a:r>
              <a:rPr lang="en-US" altLang="zh-CN" dirty="0" smtClean="0"/>
              <a:t>map/reduce</a:t>
            </a:r>
            <a:r>
              <a:rPr lang="zh-CN" altLang="en-US" dirty="0" smtClean="0"/>
              <a:t>对，冗余部分损害性能。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精心优化的实现细节：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更有效率的基础数据结构（包括</a:t>
            </a:r>
            <a:r>
              <a:rPr lang="en-US" altLang="zh-CN" dirty="0" smtClean="0"/>
              <a:t>traditional UNIX timestamp</a:t>
            </a:r>
            <a:r>
              <a:rPr lang="zh-CN" altLang="en-US" dirty="0" smtClean="0"/>
              <a:t>）和执行框架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更少的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free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表达式计算去重和短路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联接运算计算树和联接计算单元的双缓冲结构，不再要求大表写在右边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进程池，大幅减少任务启动时间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不落地的小任务运行模式：数据缓存和交换基于内存和网络，大幅增强小规模任务执行效率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改进的</a:t>
            </a:r>
            <a:r>
              <a:rPr lang="en-US" altLang="zh-CN" dirty="0" smtClean="0"/>
              <a:t>Shuffle-Sort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减少两次本地磁盘写，一次分布式文件系统写操作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zh-CN" dirty="0" smtClean="0"/>
              <a:t>NULL</a:t>
            </a:r>
            <a:r>
              <a:rPr lang="zh-CN" altLang="en-US" dirty="0" smtClean="0"/>
              <a:t>不占用额外空间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支持多种压缩算法</a:t>
            </a: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dirty="0" smtClean="0"/>
              <a:t>重新实现的列存储：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减少</a:t>
            </a:r>
            <a:r>
              <a:rPr lang="en-US" altLang="zh-CN" dirty="0" smtClean="0"/>
              <a:t>seek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向前只读</a:t>
            </a:r>
            <a:endParaRPr lang="en-US" altLang="zh-CN" dirty="0" smtClean="0"/>
          </a:p>
          <a:p>
            <a:pPr marL="628650" lvl="1" indent="-171450" eaLnBrk="1" hangingPunct="1">
              <a:spcBef>
                <a:spcPct val="0"/>
              </a:spcBef>
              <a:buFontTx/>
              <a:buChar char="-"/>
              <a:defRPr/>
            </a:pPr>
            <a:r>
              <a:rPr lang="zh-CN" altLang="en-US" dirty="0" smtClean="0"/>
              <a:t>支持多种压缩算法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zh-CN" altLang="en-US" dirty="0" smtClean="0"/>
              <a:t>测试数据：</a:t>
            </a:r>
            <a:r>
              <a:rPr lang="zh-CN" altLang="en-US" sz="2000" b="1" dirty="0" smtClean="0"/>
              <a:t>（</a:t>
            </a:r>
            <a:r>
              <a:rPr lang="zh-CN" altLang="en-US" sz="2800" b="1" dirty="0" smtClean="0"/>
              <a:t>这个测试数据不能说明什么，太多优化没做了）</a:t>
            </a:r>
            <a:endParaRPr lang="en-US" altLang="zh-CN" b="1" dirty="0" smtClean="0"/>
          </a:p>
          <a:p>
            <a:pPr>
              <a:defRPr/>
            </a:pPr>
            <a:r>
              <a:rPr lang="en-US" altLang="zh-CN" dirty="0" smtClean="0"/>
              <a:t>10</a:t>
            </a:r>
            <a:r>
              <a:rPr lang="zh-CN" altLang="en-US" dirty="0" smtClean="0"/>
              <a:t>台物理机，其中</a:t>
            </a:r>
            <a:r>
              <a:rPr lang="en-US" altLang="zh-CN" dirty="0" smtClean="0"/>
              <a:t>8</a:t>
            </a:r>
            <a:r>
              <a:rPr lang="zh-CN" altLang="en-US" dirty="0" smtClean="0"/>
              <a:t>台、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台分别处在不同的机架上</a:t>
            </a: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CPU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2.0GHz * 4 core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内存：</a:t>
            </a:r>
            <a:r>
              <a:rPr lang="en-US" altLang="zh-CN" dirty="0" smtClean="0"/>
              <a:t>8G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硬盘：</a:t>
            </a:r>
            <a:r>
              <a:rPr lang="en-US" altLang="zh-CN" dirty="0" smtClean="0"/>
              <a:t>140G * 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网络：千兆网卡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  <a:defRPr/>
            </a:pPr>
            <a:endParaRPr lang="en-US" altLang="zh-CN" dirty="0" smtClean="0"/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dirty="0" smtClean="0"/>
              <a:t>对</a:t>
            </a:r>
            <a:r>
              <a:rPr lang="en-US" altLang="zh-CN" dirty="0" smtClean="0"/>
              <a:t>select </a:t>
            </a:r>
            <a:r>
              <a:rPr lang="zh-CN" altLang="en-US" dirty="0" smtClean="0"/>
              <a:t>* </a:t>
            </a:r>
            <a:r>
              <a:rPr lang="en-US" altLang="zh-CN" dirty="0" smtClean="0"/>
              <a:t>from table;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dirty="0" smtClean="0"/>
              <a:t>     HIVE0.7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68.9G</a:t>
            </a:r>
            <a:r>
              <a:rPr lang="zh-CN" altLang="en-US" dirty="0" smtClean="0"/>
              <a:t>存储空间，执行时间</a:t>
            </a:r>
            <a:r>
              <a:rPr lang="en-US" altLang="zh-CN" dirty="0" smtClean="0"/>
              <a:t>420s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dirty="0" smtClean="0"/>
              <a:t>     TDW2.0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34.5G</a:t>
            </a:r>
            <a:r>
              <a:rPr lang="zh-CN" altLang="en-US" dirty="0" smtClean="0"/>
              <a:t>存储空间，执行时间</a:t>
            </a:r>
            <a:r>
              <a:rPr lang="en-US" altLang="zh-CN" dirty="0" smtClean="0"/>
              <a:t>196s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对带简单值函数计算的查询：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dirty="0" smtClean="0"/>
              <a:t>     HIVE0.7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80.7G</a:t>
            </a:r>
            <a:r>
              <a:rPr lang="zh-CN" altLang="en-US" dirty="0" smtClean="0"/>
              <a:t>存储空间，执行时间</a:t>
            </a:r>
            <a:r>
              <a:rPr lang="en-US" altLang="zh-CN" dirty="0" smtClean="0"/>
              <a:t>240s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zh-CN" dirty="0" smtClean="0"/>
              <a:t>     TDW2.0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21.8G</a:t>
            </a:r>
            <a:r>
              <a:rPr lang="zh-CN" altLang="en-US" dirty="0" smtClean="0"/>
              <a:t>存储空间，执行时间</a:t>
            </a:r>
            <a:r>
              <a:rPr lang="en-US" altLang="zh-CN" dirty="0" smtClean="0"/>
              <a:t>124s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E956705-015F-4F0F-BFAF-61304F935BEE}" type="slidenum">
              <a:rPr lang="zh-CN" altLang="en-US">
                <a:latin typeface="Calibri" panose="020F0502020204030204" pitchFamily="34" charset="0"/>
              </a:rPr>
              <a:pPr eaLnBrk="1" hangingPunct="1"/>
              <a:t>72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．</a:t>
            </a:r>
            <a:r>
              <a:rPr lang="en-US" altLang="zh-CN" dirty="0" smtClean="0"/>
              <a:t>URL </a:t>
            </a:r>
            <a:r>
              <a:rPr lang="zh-CN" altLang="en-US" dirty="0" smtClean="0"/>
              <a:t>短链接</a:t>
            </a:r>
          </a:p>
          <a:p>
            <a:r>
              <a:rPr lang="zh-CN" altLang="en-US" dirty="0" smtClean="0"/>
              <a:t>最近一段时间 </a:t>
            </a:r>
            <a:r>
              <a:rPr lang="en-US" altLang="zh-CN" dirty="0" smtClean="0"/>
              <a:t>URL </a:t>
            </a:r>
            <a:r>
              <a:rPr lang="zh-CN" altLang="en-US" dirty="0" smtClean="0"/>
              <a:t>短链接非常流行，许多类似产品破土而出。</a:t>
            </a:r>
            <a:r>
              <a:rPr lang="en-US" altLang="zh-CN" dirty="0" err="1" smtClean="0"/>
              <a:t>StumbleUpon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使用名字为 </a:t>
            </a:r>
            <a:r>
              <a:rPr lang="en-US" altLang="zh-CN" dirty="0" smtClean="0"/>
              <a:t>su.pr.</a:t>
            </a:r>
            <a:r>
              <a:rPr lang="zh-CN" altLang="en-US" dirty="0" smtClean="0"/>
              <a:t>的短链接产品，这个产品以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为基础。这个产品用来缩短 </a:t>
            </a:r>
            <a:r>
              <a:rPr lang="en-US" altLang="zh-CN" dirty="0" smtClean="0"/>
              <a:t>URL</a:t>
            </a:r>
            <a:r>
              <a:rPr lang="zh-CN" altLang="en-US" dirty="0" smtClean="0"/>
              <a:t>，存储大量的短链接以及和原始长链接的映射关系，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帮助这个产品实现扩展能力。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．用户模型服务</a:t>
            </a:r>
          </a:p>
          <a:p>
            <a:r>
              <a:rPr lang="zh-CN" altLang="en-US" dirty="0" smtClean="0"/>
              <a:t>经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处理过的内容往往并不直接提交给用户使用，而是用来决定应该提交给用户什么内容。这种中间处理数据用来丰富用户的交互。</a:t>
            </a:r>
          </a:p>
          <a:p>
            <a:r>
              <a:rPr lang="zh-CN" altLang="en-US" dirty="0" smtClean="0"/>
              <a:t>还记得前面提到的广告服务场景里的用户特征吗？用户特征（或者说模型）就是来自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。这种模型多种多样，可以用于多种不同场景。例如，针对特定用户投放什么广告的决定，用户在电商网站购物时实时报价的决定，用户在搜索引擎检索时增加背景信息和关联内容，等等。很多这种使用案例可能不便于公开讨论，说多了我们就有麻烦了。</a:t>
            </a:r>
          </a:p>
          <a:p>
            <a:r>
              <a:rPr lang="zh-CN" altLang="en-US" dirty="0" smtClean="0"/>
              <a:t>当用户在电商网站上发生交易时，</a:t>
            </a:r>
            <a:r>
              <a:rPr lang="en-US" altLang="zh-CN" dirty="0" err="1" smtClean="0"/>
              <a:t>Runa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用户模型服务可以用来实时报价。这种模型需要基于不断产生的新用户数据持续调优。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9770-CE7B-4742-AAE1-57B7C71D5B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1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Facebook </a:t>
            </a:r>
            <a:r>
              <a:rPr lang="zh-CN" altLang="en-US" dirty="0" smtClean="0"/>
              <a:t>工程师在 </a:t>
            </a:r>
            <a:r>
              <a:rPr lang="en-US" altLang="zh-CN" dirty="0" err="1" smtClean="0"/>
              <a:t>HBaseCon</a:t>
            </a:r>
            <a:r>
              <a:rPr lang="en-US" altLang="zh-CN" dirty="0" smtClean="0"/>
              <a:t> 2012 </a:t>
            </a:r>
            <a:r>
              <a:rPr lang="zh-CN" altLang="en-US" dirty="0" smtClean="0"/>
              <a:t>大会上分享了一些有趣的数据。在这个平台上每天交换数十亿条短信，每天带来大约 </a:t>
            </a:r>
            <a:r>
              <a:rPr lang="en-US" altLang="zh-CN" dirty="0" smtClean="0"/>
              <a:t>750 </a:t>
            </a:r>
            <a:r>
              <a:rPr lang="zh-CN" altLang="en-US" dirty="0" smtClean="0"/>
              <a:t>亿次操作。尖峰时刻，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的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集群每秒发生 </a:t>
            </a:r>
            <a:r>
              <a:rPr lang="en-US" altLang="zh-CN" dirty="0" smtClean="0"/>
              <a:t>150 </a:t>
            </a:r>
            <a:r>
              <a:rPr lang="zh-CN" altLang="en-US" dirty="0" smtClean="0"/>
              <a:t>万次操作。从数据规模角度看，</a:t>
            </a:r>
            <a:r>
              <a:rPr lang="en-US" altLang="zh-CN" dirty="0" smtClean="0"/>
              <a:t>Facebook </a:t>
            </a:r>
            <a:r>
              <a:rPr lang="zh-CN" altLang="en-US" dirty="0" smtClean="0"/>
              <a:t>的集群每月增加 </a:t>
            </a:r>
            <a:r>
              <a:rPr lang="en-US" altLang="zh-CN" dirty="0" smtClean="0"/>
              <a:t>250TB </a:t>
            </a:r>
            <a:r>
              <a:rPr lang="zh-CN" altLang="en-US" dirty="0" smtClean="0"/>
              <a:t>的新数据，这可能是已知的最大的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部署，无论是服务器的数量还是服务器所承载的用户量。</a:t>
            </a:r>
          </a:p>
          <a:p>
            <a:r>
              <a:rPr lang="zh-CN" altLang="en-US" dirty="0" smtClean="0"/>
              <a:t>上述一些示例，解释了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如何解决一些有趣的老问题和新问题。你可能注意到一个共同点：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可以用来对相同数据进行在线服务和离线处理。这正是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的独到之处。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9770-CE7B-4742-AAE1-57B7C71D5B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90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图片展示的实例：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）利用命令</a:t>
            </a:r>
            <a:r>
              <a:rPr lang="en-US" altLang="zh-CN" smtClean="0">
                <a:ea typeface="宋体" charset="-122"/>
              </a:rPr>
              <a:t>create</a:t>
            </a:r>
            <a:r>
              <a:rPr lang="zh-CN" altLang="en-US" smtClean="0">
                <a:ea typeface="宋体" charset="-122"/>
              </a:rPr>
              <a:t>创建表</a:t>
            </a:r>
            <a:r>
              <a:rPr lang="en-US" altLang="zh-CN" smtClean="0">
                <a:ea typeface="宋体" charset="-122"/>
              </a:rPr>
              <a:t>tempTable</a:t>
            </a:r>
            <a:r>
              <a:rPr lang="zh-CN" altLang="en-US" smtClean="0">
                <a:ea typeface="宋体" charset="-122"/>
              </a:rPr>
              <a:t>，表中有</a:t>
            </a:r>
            <a:r>
              <a:rPr lang="en-US" altLang="zh-CN" smtClean="0">
                <a:ea typeface="宋体" charset="-122"/>
              </a:rPr>
              <a:t>f1</a:t>
            </a:r>
            <a:r>
              <a:rPr lang="zh-CN" altLang="en-US" smtClean="0">
                <a:ea typeface="宋体" charset="-122"/>
              </a:rPr>
              <a:t>，</a:t>
            </a:r>
            <a:r>
              <a:rPr lang="en-US" altLang="zh-CN" smtClean="0">
                <a:ea typeface="宋体" charset="-122"/>
              </a:rPr>
              <a:t>f2</a:t>
            </a:r>
            <a:r>
              <a:rPr lang="zh-CN" altLang="en-US" smtClean="0">
                <a:ea typeface="宋体" charset="-122"/>
              </a:rPr>
              <a:t>，</a:t>
            </a:r>
            <a:r>
              <a:rPr lang="en-US" altLang="zh-CN" smtClean="0">
                <a:ea typeface="宋体" charset="-122"/>
              </a:rPr>
              <a:t>f3</a:t>
            </a:r>
            <a:r>
              <a:rPr lang="zh-CN" altLang="en-US" smtClean="0">
                <a:ea typeface="宋体" charset="-122"/>
              </a:rPr>
              <a:t>三个列族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）利用</a:t>
            </a:r>
            <a:r>
              <a:rPr lang="en-US" altLang="zh-CN" smtClean="0">
                <a:ea typeface="宋体" charset="-122"/>
              </a:rPr>
              <a:t>list</a:t>
            </a:r>
            <a:r>
              <a:rPr lang="zh-CN" altLang="en-US" smtClean="0">
                <a:ea typeface="宋体" charset="-122"/>
              </a:rPr>
              <a:t>列出</a:t>
            </a:r>
            <a:r>
              <a:rPr lang="en-US" altLang="zh-CN" smtClean="0">
                <a:ea typeface="宋体" charset="-122"/>
              </a:rPr>
              <a:t>Hbase</a:t>
            </a:r>
            <a:r>
              <a:rPr lang="zh-CN" altLang="en-US" smtClean="0">
                <a:ea typeface="宋体" charset="-122"/>
              </a:rPr>
              <a:t>中所有的表信息</a:t>
            </a:r>
          </a:p>
        </p:txBody>
      </p:sp>
      <p:sp>
        <p:nvSpPr>
          <p:cNvPr id="4608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6A4F8C36-3A3F-4DFE-8F45-87637D103E35}" type="slidenum">
              <a:rPr lang="en-US" altLang="zh-CN" sz="1200"/>
              <a:pPr algn="r" eaLnBrk="1" hangingPunct="1"/>
              <a:t>37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图片展示的实例：</a:t>
            </a:r>
            <a:endParaRPr lang="en-US" altLang="zh-CN" dirty="0" smtClean="0">
              <a:ea typeface="宋体" charset="-122"/>
            </a:endParaRPr>
          </a:p>
          <a:p>
            <a:r>
              <a:rPr lang="zh-CN" altLang="en-US" dirty="0" smtClean="0">
                <a:ea typeface="宋体" charset="-122"/>
              </a:rPr>
              <a:t>（</a:t>
            </a:r>
            <a:r>
              <a:rPr lang="en-US" altLang="zh-CN" dirty="0" smtClean="0">
                <a:ea typeface="宋体" charset="-122"/>
              </a:rPr>
              <a:t>1</a:t>
            </a:r>
            <a:r>
              <a:rPr lang="zh-CN" altLang="en-US" dirty="0" smtClean="0">
                <a:ea typeface="宋体" charset="-122"/>
              </a:rPr>
              <a:t>）利用</a:t>
            </a:r>
            <a:r>
              <a:rPr lang="en-US" altLang="zh-CN" dirty="0" smtClean="0">
                <a:ea typeface="宋体" charset="-122"/>
              </a:rPr>
              <a:t>put</a:t>
            </a:r>
            <a:r>
              <a:rPr lang="zh-CN" altLang="en-US" dirty="0" smtClean="0">
                <a:ea typeface="宋体" charset="-122"/>
              </a:rPr>
              <a:t>命令向表</a:t>
            </a:r>
            <a:r>
              <a:rPr lang="en-US" altLang="zh-CN" dirty="0" err="1" smtClean="0">
                <a:ea typeface="宋体" charset="-122"/>
              </a:rPr>
              <a:t>tempTalble</a:t>
            </a:r>
            <a:r>
              <a:rPr lang="zh-CN" altLang="en-US" dirty="0" smtClean="0">
                <a:ea typeface="宋体" charset="-122"/>
              </a:rPr>
              <a:t>，行</a:t>
            </a:r>
            <a:r>
              <a:rPr lang="en-US" altLang="zh-CN" dirty="0" smtClean="0">
                <a:ea typeface="宋体" charset="-122"/>
              </a:rPr>
              <a:t>r1</a:t>
            </a:r>
            <a:r>
              <a:rPr lang="zh-CN" altLang="en-US" dirty="0" smtClean="0">
                <a:ea typeface="宋体" charset="-122"/>
              </a:rPr>
              <a:t>，列</a:t>
            </a:r>
            <a:r>
              <a:rPr lang="en-US" altLang="zh-CN" dirty="0" smtClean="0">
                <a:ea typeface="宋体" charset="-122"/>
              </a:rPr>
              <a:t>f1:c1</a:t>
            </a:r>
            <a:r>
              <a:rPr lang="zh-CN" altLang="en-US" dirty="0" smtClean="0">
                <a:ea typeface="宋体" charset="-122"/>
              </a:rPr>
              <a:t>中插入数据</a:t>
            </a:r>
            <a:endParaRPr lang="en-US" altLang="zh-CN" dirty="0" smtClean="0">
              <a:ea typeface="宋体" charset="-122"/>
            </a:endParaRPr>
          </a:p>
          <a:p>
            <a:r>
              <a:rPr lang="zh-CN" altLang="en-US" dirty="0" smtClean="0">
                <a:ea typeface="宋体" charset="-122"/>
              </a:rPr>
              <a:t>（</a:t>
            </a:r>
            <a:r>
              <a:rPr lang="en-US" altLang="zh-CN" dirty="0" smtClean="0">
                <a:ea typeface="宋体" charset="-122"/>
              </a:rPr>
              <a:t>2</a:t>
            </a:r>
            <a:r>
              <a:rPr lang="zh-CN" altLang="en-US" dirty="0" smtClean="0">
                <a:ea typeface="宋体" charset="-122"/>
              </a:rPr>
              <a:t>）利用</a:t>
            </a:r>
            <a:r>
              <a:rPr lang="en-US" altLang="zh-CN" dirty="0" smtClean="0">
                <a:ea typeface="宋体" charset="-122"/>
              </a:rPr>
              <a:t>scan</a:t>
            </a:r>
            <a:r>
              <a:rPr lang="zh-CN" altLang="en-US" dirty="0" smtClean="0">
                <a:ea typeface="宋体" charset="-122"/>
              </a:rPr>
              <a:t>命令浏览表</a:t>
            </a:r>
            <a:r>
              <a:rPr lang="en-US" altLang="zh-CN" dirty="0" err="1" smtClean="0">
                <a:ea typeface="宋体" charset="-122"/>
              </a:rPr>
              <a:t>tempTable</a:t>
            </a:r>
            <a:r>
              <a:rPr lang="zh-CN" altLang="en-US" dirty="0" smtClean="0">
                <a:ea typeface="宋体" charset="-122"/>
              </a:rPr>
              <a:t>的相关信息</a:t>
            </a:r>
          </a:p>
        </p:txBody>
      </p:sp>
      <p:sp>
        <p:nvSpPr>
          <p:cNvPr id="4710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426035BF-41F4-4A9F-BDCB-A0A139F161C5}" type="slidenum">
              <a:rPr lang="en-US" altLang="zh-CN" sz="1200"/>
              <a:pPr algn="r" eaLnBrk="1" hangingPunct="1"/>
              <a:t>38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图片展示的实例：</a:t>
            </a:r>
            <a:endParaRPr lang="en-US" altLang="zh-CN" dirty="0" smtClean="0">
              <a:ea typeface="宋体" charset="-122"/>
            </a:endParaRPr>
          </a:p>
          <a:p>
            <a:r>
              <a:rPr lang="zh-CN" altLang="en-US" dirty="0" smtClean="0">
                <a:ea typeface="宋体" charset="-122"/>
              </a:rPr>
              <a:t>利用</a:t>
            </a:r>
            <a:r>
              <a:rPr lang="en-US" altLang="zh-CN" dirty="0" smtClean="0">
                <a:ea typeface="宋体" charset="-122"/>
              </a:rPr>
              <a:t>get</a:t>
            </a:r>
            <a:r>
              <a:rPr lang="zh-CN" altLang="en-US" dirty="0" smtClean="0">
                <a:ea typeface="宋体" charset="-122"/>
              </a:rPr>
              <a:t>命令获取表</a:t>
            </a:r>
            <a:r>
              <a:rPr lang="en-US" altLang="zh-CN" dirty="0" err="1" smtClean="0">
                <a:ea typeface="宋体" charset="-122"/>
              </a:rPr>
              <a:t>tempTable</a:t>
            </a:r>
            <a:r>
              <a:rPr lang="zh-CN" altLang="en-US" dirty="0" smtClean="0">
                <a:ea typeface="宋体" charset="-122"/>
              </a:rPr>
              <a:t>，行</a:t>
            </a:r>
            <a:r>
              <a:rPr lang="en-US" altLang="zh-CN" dirty="0" smtClean="0">
                <a:ea typeface="宋体" charset="-122"/>
              </a:rPr>
              <a:t>r1</a:t>
            </a:r>
            <a:r>
              <a:rPr lang="zh-CN" altLang="en-US" dirty="0" smtClean="0">
                <a:ea typeface="宋体" charset="-122"/>
              </a:rPr>
              <a:t>中单元格分别为“</a:t>
            </a:r>
            <a:r>
              <a:rPr lang="en-US" altLang="zh-CN" dirty="0" smtClean="0">
                <a:ea typeface="宋体" charset="-122"/>
              </a:rPr>
              <a:t>f1:c1</a:t>
            </a:r>
            <a:r>
              <a:rPr lang="zh-CN" altLang="en-US" dirty="0" smtClean="0">
                <a:ea typeface="宋体" charset="-122"/>
              </a:rPr>
              <a:t>”，“</a:t>
            </a:r>
            <a:r>
              <a:rPr lang="en-US" altLang="zh-CN" dirty="0" smtClean="0">
                <a:ea typeface="宋体" charset="-122"/>
              </a:rPr>
              <a:t>f1:c3</a:t>
            </a:r>
            <a:r>
              <a:rPr lang="zh-CN" altLang="en-US" dirty="0" smtClean="0">
                <a:ea typeface="宋体" charset="-122"/>
              </a:rPr>
              <a:t>”的数据</a:t>
            </a:r>
          </a:p>
        </p:txBody>
      </p:sp>
      <p:sp>
        <p:nvSpPr>
          <p:cNvPr id="4813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84BF1AD2-9186-4E78-950A-884679F7D291}" type="slidenum">
              <a:rPr lang="en-US" altLang="zh-CN" sz="1200"/>
              <a:pPr algn="r" eaLnBrk="1" hangingPunct="1"/>
              <a:t>39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图片展示的实例：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）利用</a:t>
            </a:r>
            <a:r>
              <a:rPr lang="en-US" altLang="zh-CN" smtClean="0">
                <a:ea typeface="宋体" charset="-122"/>
              </a:rPr>
              <a:t>disable</a:t>
            </a:r>
            <a:r>
              <a:rPr lang="zh-CN" altLang="en-US" smtClean="0">
                <a:ea typeface="宋体" charset="-122"/>
              </a:rPr>
              <a:t>命令使表</a:t>
            </a:r>
            <a:r>
              <a:rPr lang="en-US" altLang="zh-CN" smtClean="0">
                <a:ea typeface="宋体" charset="-122"/>
              </a:rPr>
              <a:t>tempTable</a:t>
            </a:r>
            <a:r>
              <a:rPr lang="zh-CN" altLang="en-US" smtClean="0">
                <a:ea typeface="宋体" charset="-122"/>
              </a:rPr>
              <a:t>无效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2</a:t>
            </a:r>
            <a:r>
              <a:rPr lang="zh-CN" altLang="en-US" smtClean="0">
                <a:ea typeface="宋体" charset="-122"/>
              </a:rPr>
              <a:t>）利用</a:t>
            </a:r>
            <a:r>
              <a:rPr lang="en-US" altLang="zh-CN" smtClean="0">
                <a:ea typeface="宋体" charset="-122"/>
              </a:rPr>
              <a:t>drop</a:t>
            </a:r>
            <a:r>
              <a:rPr lang="zh-CN" altLang="en-US" smtClean="0">
                <a:ea typeface="宋体" charset="-122"/>
              </a:rPr>
              <a:t>命令删除表</a:t>
            </a:r>
            <a:r>
              <a:rPr lang="en-US" altLang="zh-CN" smtClean="0">
                <a:ea typeface="宋体" charset="-122"/>
              </a:rPr>
              <a:t>tempTable</a:t>
            </a:r>
          </a:p>
          <a:p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）利用</a:t>
            </a:r>
            <a:r>
              <a:rPr lang="en-US" altLang="zh-CN" smtClean="0">
                <a:ea typeface="宋体" charset="-122"/>
              </a:rPr>
              <a:t>list</a:t>
            </a:r>
            <a:r>
              <a:rPr lang="zh-CN" altLang="en-US" smtClean="0">
                <a:ea typeface="宋体" charset="-122"/>
              </a:rPr>
              <a:t>命令展示删除表</a:t>
            </a:r>
            <a:r>
              <a:rPr lang="en-US" altLang="zh-CN" smtClean="0">
                <a:ea typeface="宋体" charset="-122"/>
              </a:rPr>
              <a:t>tempTable</a:t>
            </a:r>
            <a:r>
              <a:rPr lang="zh-CN" altLang="en-US" smtClean="0">
                <a:ea typeface="宋体" charset="-122"/>
              </a:rPr>
              <a:t>后的效果</a:t>
            </a:r>
          </a:p>
        </p:txBody>
      </p:sp>
      <p:sp>
        <p:nvSpPr>
          <p:cNvPr id="49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5274547F-C95E-4400-A999-F520804B5AEE}" type="slidenum">
              <a:rPr lang="en-US" altLang="zh-CN" sz="1200"/>
              <a:pPr algn="r" eaLnBrk="1" hangingPunct="1"/>
              <a:t>40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B43752-671B-4C96-8C8F-B6FF39959B1A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SQL功能完善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兼容Oracle函数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过程语言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扩展存储格式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多维分析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优化调度系统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稳定性、性能、易用性提升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其他特性</a:t>
            </a:r>
          </a:p>
          <a:p>
            <a:endParaRPr lang="zh-CN" altLang="en-US" dirty="0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2635B19-6BF8-4F27-AF87-9F6E1DFFC436}" type="slidenum">
              <a:rPr lang="zh-CN" altLang="en-US">
                <a:latin typeface="Calibri" panose="020F0502020204030204" pitchFamily="34" charset="0"/>
              </a:rPr>
              <a:pPr eaLnBrk="1" hangingPunct="1"/>
              <a:t>53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9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7FF1D-B530-46E8-A10B-FA5D07934BEF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5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4261A-E0DA-435E-9CC3-C1AE2E8652ED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6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B20B7-8BDB-42AA-B8EF-7441C18235F1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2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106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5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116D84-D864-48EE-BA65-4B58EFAD838B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C2E97-D586-448F-B522-6539FF4F82D0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8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72E24-0ACC-421B-81EE-2B4E1988E08B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2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7B1362-DA66-485C-A56E-4197258C4EE0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1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202F07-E9AB-45AC-B12A-5EAA5A104A21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5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922F65-F959-4AA2-B95C-379935BA8FDC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9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A70279-3702-470B-9FE2-A818624B7684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9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A259C-E565-4F46-9FDE-890E96C16898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Click to edit Master text styles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037BA77-F70D-4171-910E-437A055954C6}" type="datetime1">
              <a:rPr lang="zh-CN" altLang="en-US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9B84554-58FD-4E8E-B7CC-A3AE26BE4583}" type="slidenum">
              <a:rPr lang="zh-CN" altLang="en-US"/>
              <a:pPr/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6.png"/><Relationship Id="rId3" Type="http://schemas.openxmlformats.org/officeDocument/2006/relationships/image" Target="../media/image22.jpeg"/><Relationship Id="rId7" Type="http://schemas.openxmlformats.org/officeDocument/2006/relationships/image" Target="../media/image42.emf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11" Type="http://schemas.openxmlformats.org/officeDocument/2006/relationships/image" Target="../media/image44.png"/><Relationship Id="rId5" Type="http://schemas.openxmlformats.org/officeDocument/2006/relationships/image" Target="../media/image40.emf"/><Relationship Id="rId10" Type="http://schemas.openxmlformats.org/officeDocument/2006/relationships/image" Target="../media/image38.png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6858000"/>
              <a:gd name="T17" fmla="*/ 9144000 w 9144000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custGeom>
            <a:avLst/>
            <a:gdLst>
              <a:gd name="T0" fmla="*/ 0 w 9144000"/>
              <a:gd name="T1" fmla="*/ 1066800 h 1066800"/>
              <a:gd name="T2" fmla="*/ 9144000 w 9144000"/>
              <a:gd name="T3" fmla="*/ 1066800 h 1066800"/>
              <a:gd name="T4" fmla="*/ 9144000 w 9144000"/>
              <a:gd name="T5" fmla="*/ 0 h 1066800"/>
              <a:gd name="T6" fmla="*/ 0 w 9144000"/>
              <a:gd name="T7" fmla="*/ 0 h 1066800"/>
              <a:gd name="T8" fmla="*/ 0 w 9144000"/>
              <a:gd name="T9" fmla="*/ 1066800 h 1066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1066800"/>
              <a:gd name="T17" fmla="*/ 9144000 w 9144000"/>
              <a:gd name="T18" fmla="*/ 1066800 h 1066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1066800">
                <a:moveTo>
                  <a:pt x="0" y="1066800"/>
                </a:moveTo>
                <a:lnTo>
                  <a:pt x="9144000" y="1066800"/>
                </a:lnTo>
                <a:lnTo>
                  <a:pt x="9144000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Freeform 3"/>
          <p:cNvSpPr>
            <a:spLocks noChangeArrowheads="1"/>
          </p:cNvSpPr>
          <p:nvPr/>
        </p:nvSpPr>
        <p:spPr bwMode="auto">
          <a:xfrm>
            <a:off x="-3175" y="-3175"/>
            <a:ext cx="9153525" cy="1076325"/>
          </a:xfrm>
          <a:custGeom>
            <a:avLst/>
            <a:gdLst>
              <a:gd name="T0" fmla="*/ 6350 w 9156700"/>
              <a:gd name="T1" fmla="*/ 1073150 h 1079500"/>
              <a:gd name="T2" fmla="*/ 9150350 w 9156700"/>
              <a:gd name="T3" fmla="*/ 1073150 h 1079500"/>
              <a:gd name="T4" fmla="*/ 9150350 w 9156700"/>
              <a:gd name="T5" fmla="*/ 6350 h 1079500"/>
              <a:gd name="T6" fmla="*/ 6350 w 9156700"/>
              <a:gd name="T7" fmla="*/ 6350 h 1079500"/>
              <a:gd name="T8" fmla="*/ 6350 w 9156700"/>
              <a:gd name="T9" fmla="*/ 1073150 h 1079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56700"/>
              <a:gd name="T16" fmla="*/ 0 h 1079500"/>
              <a:gd name="T17" fmla="*/ 9156700 w 9156700"/>
              <a:gd name="T18" fmla="*/ 1079500 h 1079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56700" h="1079500">
                <a:moveTo>
                  <a:pt x="6350" y="1073150"/>
                </a:moveTo>
                <a:lnTo>
                  <a:pt x="9150350" y="1073150"/>
                </a:lnTo>
                <a:lnTo>
                  <a:pt x="9150350" y="6350"/>
                </a:lnTo>
                <a:lnTo>
                  <a:pt x="6350" y="6350"/>
                </a:lnTo>
                <a:lnTo>
                  <a:pt x="6350" y="1073150"/>
                </a:lnTo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Freeform 3"/>
          <p:cNvSpPr>
            <a:spLocks noChangeArrowheads="1"/>
          </p:cNvSpPr>
          <p:nvPr/>
        </p:nvSpPr>
        <p:spPr bwMode="auto">
          <a:xfrm>
            <a:off x="0" y="0"/>
            <a:ext cx="9144000" cy="2133600"/>
          </a:xfrm>
          <a:custGeom>
            <a:avLst/>
            <a:gdLst>
              <a:gd name="T0" fmla="*/ 0 w 9144000"/>
              <a:gd name="T1" fmla="*/ 2133600 h 2133600"/>
              <a:gd name="T2" fmla="*/ 9144000 w 9144000"/>
              <a:gd name="T3" fmla="*/ 2133600 h 2133600"/>
              <a:gd name="T4" fmla="*/ 9144000 w 9144000"/>
              <a:gd name="T5" fmla="*/ 0 h 2133600"/>
              <a:gd name="T6" fmla="*/ 0 w 9144000"/>
              <a:gd name="T7" fmla="*/ 0 h 2133600"/>
              <a:gd name="T8" fmla="*/ 0 w 9144000"/>
              <a:gd name="T9" fmla="*/ 2133600 h 2133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2133600"/>
              <a:gd name="T17" fmla="*/ 9144000 w 9144000"/>
              <a:gd name="T18" fmla="*/ 2133600 h 2133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2133600">
                <a:moveTo>
                  <a:pt x="0" y="2133600"/>
                </a:moveTo>
                <a:lnTo>
                  <a:pt x="9144000" y="2133600"/>
                </a:lnTo>
                <a:lnTo>
                  <a:pt x="9144000" y="0"/>
                </a:lnTo>
                <a:lnTo>
                  <a:pt x="0" y="0"/>
                </a:lnTo>
                <a:lnTo>
                  <a:pt x="0" y="213360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8" name="Freeform 3"/>
          <p:cNvSpPr>
            <a:spLocks noChangeArrowheads="1"/>
          </p:cNvSpPr>
          <p:nvPr/>
        </p:nvSpPr>
        <p:spPr bwMode="auto">
          <a:xfrm>
            <a:off x="-3175" y="-3175"/>
            <a:ext cx="9153525" cy="2143125"/>
          </a:xfrm>
          <a:custGeom>
            <a:avLst/>
            <a:gdLst>
              <a:gd name="T0" fmla="*/ 6350 w 9156700"/>
              <a:gd name="T1" fmla="*/ 2139950 h 2146300"/>
              <a:gd name="T2" fmla="*/ 9150350 w 9156700"/>
              <a:gd name="T3" fmla="*/ 2139950 h 2146300"/>
              <a:gd name="T4" fmla="*/ 9150350 w 9156700"/>
              <a:gd name="T5" fmla="*/ 6350 h 2146300"/>
              <a:gd name="T6" fmla="*/ 6350 w 9156700"/>
              <a:gd name="T7" fmla="*/ 6350 h 2146300"/>
              <a:gd name="T8" fmla="*/ 6350 w 9156700"/>
              <a:gd name="T9" fmla="*/ 2139950 h 214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56700"/>
              <a:gd name="T16" fmla="*/ 0 h 2146300"/>
              <a:gd name="T17" fmla="*/ 9156700 w 9156700"/>
              <a:gd name="T18" fmla="*/ 2146300 h 214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56700" h="2146300">
                <a:moveTo>
                  <a:pt x="6350" y="2139950"/>
                </a:moveTo>
                <a:lnTo>
                  <a:pt x="9150350" y="2139950"/>
                </a:lnTo>
                <a:lnTo>
                  <a:pt x="9150350" y="6350"/>
                </a:lnTo>
                <a:lnTo>
                  <a:pt x="6350" y="6350"/>
                </a:lnTo>
                <a:lnTo>
                  <a:pt x="6350" y="2139950"/>
                </a:lnTo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9" name="Freeform 3"/>
          <p:cNvSpPr>
            <a:spLocks noChangeArrowheads="1"/>
          </p:cNvSpPr>
          <p:nvPr/>
        </p:nvSpPr>
        <p:spPr bwMode="auto">
          <a:xfrm>
            <a:off x="765175" y="-77788"/>
            <a:ext cx="835025" cy="2282826"/>
          </a:xfrm>
          <a:custGeom>
            <a:avLst/>
            <a:gdLst>
              <a:gd name="T0" fmla="*/ 588175 w 835825"/>
              <a:gd name="T1" fmla="*/ 0 h 2286127"/>
              <a:gd name="T2" fmla="*/ 588175 w 835825"/>
              <a:gd name="T3" fmla="*/ 571499 h 2286127"/>
              <a:gd name="T4" fmla="*/ 0 w 835825"/>
              <a:gd name="T5" fmla="*/ 571499 h 2286127"/>
              <a:gd name="T6" fmla="*/ 0 w 835825"/>
              <a:gd name="T7" fmla="*/ 1714499 h 2286127"/>
              <a:gd name="T8" fmla="*/ 588175 w 835825"/>
              <a:gd name="T9" fmla="*/ 1714499 h 2286127"/>
              <a:gd name="T10" fmla="*/ 588175 w 835825"/>
              <a:gd name="T11" fmla="*/ 2286127 h 2286127"/>
              <a:gd name="T12" fmla="*/ 835825 w 835825"/>
              <a:gd name="T13" fmla="*/ 1143000 h 2286127"/>
              <a:gd name="T14" fmla="*/ 588175 w 835825"/>
              <a:gd name="T15" fmla="*/ 0 h 228612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35825"/>
              <a:gd name="T25" fmla="*/ 0 h 2286127"/>
              <a:gd name="T26" fmla="*/ 835825 w 835825"/>
              <a:gd name="T27" fmla="*/ 2286127 h 228612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35825" h="2286127">
                <a:moveTo>
                  <a:pt x="588175" y="0"/>
                </a:moveTo>
                <a:lnTo>
                  <a:pt x="588175" y="571499"/>
                </a:lnTo>
                <a:lnTo>
                  <a:pt x="0" y="571499"/>
                </a:lnTo>
                <a:lnTo>
                  <a:pt x="0" y="1714499"/>
                </a:lnTo>
                <a:lnTo>
                  <a:pt x="588175" y="1714499"/>
                </a:lnTo>
                <a:lnTo>
                  <a:pt x="588175" y="2286127"/>
                </a:lnTo>
                <a:lnTo>
                  <a:pt x="835825" y="1143000"/>
                </a:lnTo>
                <a:lnTo>
                  <a:pt x="588175" y="0"/>
                </a:lnTo>
              </a:path>
            </a:pathLst>
          </a:custGeom>
          <a:solidFill>
            <a:srgbClr val="FFFFFF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0" name="Freeform 3"/>
          <p:cNvSpPr>
            <a:spLocks noChangeArrowheads="1"/>
          </p:cNvSpPr>
          <p:nvPr/>
        </p:nvSpPr>
        <p:spPr bwMode="auto">
          <a:xfrm>
            <a:off x="671513" y="490538"/>
            <a:ext cx="61912" cy="1143000"/>
          </a:xfrm>
          <a:custGeom>
            <a:avLst/>
            <a:gdLst>
              <a:gd name="T0" fmla="*/ 30956 w 61912"/>
              <a:gd name="T1" fmla="*/ 0 h 1143000"/>
              <a:gd name="T2" fmla="*/ 30956 w 61912"/>
              <a:gd name="T3" fmla="*/ 1142999 h 1143000"/>
              <a:gd name="T4" fmla="*/ 0 60000 65536"/>
              <a:gd name="T5" fmla="*/ 0 60000 65536"/>
              <a:gd name="T6" fmla="*/ 0 w 61912"/>
              <a:gd name="T7" fmla="*/ 0 h 1143000"/>
              <a:gd name="T8" fmla="*/ 61912 w 61912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12" h="1143000">
                <a:moveTo>
                  <a:pt x="30956" y="0"/>
                </a:moveTo>
                <a:lnTo>
                  <a:pt x="30956" y="1142999"/>
                </a:lnTo>
              </a:path>
            </a:pathLst>
          </a:custGeom>
          <a:noFill/>
          <a:ln w="266700" cap="flat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1" name="Freeform 3"/>
          <p:cNvSpPr>
            <a:spLocks noChangeArrowheads="1"/>
          </p:cNvSpPr>
          <p:nvPr/>
        </p:nvSpPr>
        <p:spPr bwMode="auto">
          <a:xfrm>
            <a:off x="609600" y="490538"/>
            <a:ext cx="31750" cy="1143000"/>
          </a:xfrm>
          <a:custGeom>
            <a:avLst/>
            <a:gdLst>
              <a:gd name="T0" fmla="*/ 15478 w 30956"/>
              <a:gd name="T1" fmla="*/ 0 h 1143000"/>
              <a:gd name="T2" fmla="*/ 15478 w 30956"/>
              <a:gd name="T3" fmla="*/ 1142999 h 1143000"/>
              <a:gd name="T4" fmla="*/ 0 60000 65536"/>
              <a:gd name="T5" fmla="*/ 0 60000 65536"/>
              <a:gd name="T6" fmla="*/ 0 w 30956"/>
              <a:gd name="T7" fmla="*/ 0 h 1143000"/>
              <a:gd name="T8" fmla="*/ 30956 w 30956"/>
              <a:gd name="T9" fmla="*/ 1143000 h 11430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0956" h="1143000">
                <a:moveTo>
                  <a:pt x="15478" y="0"/>
                </a:moveTo>
                <a:lnTo>
                  <a:pt x="15478" y="1142999"/>
                </a:lnTo>
              </a:path>
            </a:pathLst>
          </a:custGeom>
          <a:noFill/>
          <a:ln w="127000" cap="flat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9700"/>
            <a:ext cx="787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0900"/>
            <a:ext cx="914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4724400"/>
            <a:ext cx="2286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6" name="TextBox 1"/>
          <p:cNvSpPr>
            <a:spLocks noChangeArrowheads="1"/>
          </p:cNvSpPr>
          <p:nvPr/>
        </p:nvSpPr>
        <p:spPr bwMode="auto">
          <a:xfrm>
            <a:off x="520700" y="6667500"/>
            <a:ext cx="14097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《大数据技术基础》</a:t>
            </a: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3087" name="TextBox 1"/>
          <p:cNvSpPr>
            <a:spLocks noChangeArrowheads="1"/>
          </p:cNvSpPr>
          <p:nvPr/>
        </p:nvSpPr>
        <p:spPr bwMode="auto">
          <a:xfrm>
            <a:off x="2451100" y="711200"/>
            <a:ext cx="40767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82600" algn="l"/>
                <a:tab pos="901700" algn="l"/>
                <a:tab pos="1270000" algn="l"/>
                <a:tab pos="1739900" algn="l"/>
                <a:tab pos="2463800" algn="l"/>
                <a:tab pos="407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200"/>
              </a:lnSpc>
            </a:pPr>
            <a:endParaRPr lang="zh-CN" altLang="en-US" sz="3200" dirty="0">
              <a:solidFill>
                <a:srgbClr val="FFFFFF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endParaRPr lang="zh-CN" altLang="en-US" sz="3200" dirty="0">
              <a:solidFill>
                <a:srgbClr val="FFFFFF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37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	</a:t>
            </a:r>
            <a:endParaRPr lang="zh-CN" altLang="en-US" sz="3200" dirty="0">
              <a:solidFill>
                <a:srgbClr val="FFFFFF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47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6</a:t>
            </a:r>
            <a:r>
              <a:rPr lang="en-US" altLang="zh-CN" sz="4400" dirty="0" smtClean="0">
                <a:solidFill>
                  <a:srgbClr val="000000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章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sz="44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HBase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3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</a:t>
            </a: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				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信息交换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Facebook </a:t>
            </a:r>
            <a:r>
              <a:rPr lang="zh-CN" altLang="en-US" dirty="0"/>
              <a:t>短信系统经常被公开讨论，它也可能极大地推动了 </a:t>
            </a:r>
            <a:r>
              <a:rPr lang="en-US" altLang="zh-CN" dirty="0" err="1"/>
              <a:t>HBase</a:t>
            </a:r>
            <a:r>
              <a:rPr lang="en-US" altLang="zh-CN" dirty="0"/>
              <a:t> </a:t>
            </a:r>
            <a:r>
              <a:rPr lang="zh-CN" altLang="en-US" dirty="0"/>
              <a:t>的发展。当你使用 </a:t>
            </a:r>
            <a:r>
              <a:rPr lang="en-US" altLang="zh-CN" dirty="0"/>
              <a:t>Facebook </a:t>
            </a:r>
            <a:r>
              <a:rPr lang="zh-CN" altLang="en-US" dirty="0"/>
              <a:t>时，某个时候你可能会收到或者发送短信给你的朋友。</a:t>
            </a:r>
            <a:r>
              <a:rPr lang="en-US" altLang="zh-CN" dirty="0"/>
              <a:t>Facebook </a:t>
            </a:r>
            <a:r>
              <a:rPr lang="zh-CN" altLang="en-US" dirty="0"/>
              <a:t>的这个特性完全依赖于 </a:t>
            </a:r>
            <a:r>
              <a:rPr lang="en-US" altLang="zh-CN" dirty="0" err="1"/>
              <a:t>HBase</a:t>
            </a:r>
            <a:r>
              <a:rPr lang="zh-CN" altLang="en-US" dirty="0"/>
              <a:t>。用户读写的所有短信都存储在 </a:t>
            </a:r>
            <a:r>
              <a:rPr lang="en-US" altLang="zh-CN" dirty="0" err="1"/>
              <a:t>HBase</a:t>
            </a:r>
            <a:r>
              <a:rPr lang="en-US" altLang="zh-CN" dirty="0"/>
              <a:t> </a:t>
            </a:r>
            <a:r>
              <a:rPr lang="zh-CN" altLang="en-US" dirty="0"/>
              <a:t>里。</a:t>
            </a:r>
            <a:r>
              <a:rPr lang="en-US" altLang="zh-CN" dirty="0"/>
              <a:t>Facebook </a:t>
            </a:r>
            <a:r>
              <a:rPr lang="zh-CN" altLang="en-US" dirty="0"/>
              <a:t>短信系统要求：高的写吞吐量，极大的表，数据中心内的强一致性。除了短信系统之外，其他应用系统要求：高的读吞吐量，计数器吞吐量，自动分库。工程师们发现 </a:t>
            </a:r>
            <a:r>
              <a:rPr lang="en-US" altLang="zh-CN" dirty="0" err="1"/>
              <a:t>HBase</a:t>
            </a:r>
            <a:r>
              <a:rPr lang="en-US" altLang="zh-CN" dirty="0"/>
              <a:t> </a:t>
            </a:r>
            <a:r>
              <a:rPr lang="zh-CN" altLang="en-US" dirty="0"/>
              <a:t>是一个理想的解决方案，因为它支持所有这些特性，它拥有一个活跃的用户社区，</a:t>
            </a:r>
            <a:r>
              <a:rPr lang="en-US" altLang="zh-CN" dirty="0"/>
              <a:t>Facebook </a:t>
            </a:r>
            <a:r>
              <a:rPr lang="zh-CN" altLang="en-US" dirty="0"/>
              <a:t>运营团队在 </a:t>
            </a:r>
            <a:r>
              <a:rPr lang="en-US" altLang="zh-CN" dirty="0"/>
              <a:t>Hadoop </a:t>
            </a:r>
            <a:r>
              <a:rPr lang="zh-CN" altLang="en-US" dirty="0"/>
              <a:t>部署上有丰富经验等等。在“</a:t>
            </a:r>
            <a:r>
              <a:rPr lang="en-US" altLang="zh-CN" dirty="0"/>
              <a:t>Hadoop goes </a:t>
            </a:r>
            <a:r>
              <a:rPr lang="en-US" altLang="zh-CN" dirty="0" err="1"/>
              <a:t>realtime</a:t>
            </a:r>
            <a:r>
              <a:rPr lang="en-US" altLang="zh-CN" dirty="0"/>
              <a:t> at Facebook”</a:t>
            </a:r>
            <a:r>
              <a:rPr lang="zh-CN" altLang="en-US" dirty="0"/>
              <a:t>这篇文章里，</a:t>
            </a:r>
            <a:r>
              <a:rPr lang="en-US" altLang="zh-CN" dirty="0"/>
              <a:t>Facebook </a:t>
            </a:r>
            <a:r>
              <a:rPr lang="zh-CN" altLang="en-US" dirty="0"/>
              <a:t>工程师解释了这个决定背后的逻辑并展示了他们使用 </a:t>
            </a:r>
            <a:r>
              <a:rPr lang="en-US" altLang="zh-CN" dirty="0"/>
              <a:t>Hadoop </a:t>
            </a:r>
            <a:r>
              <a:rPr lang="zh-CN" altLang="en-US" dirty="0"/>
              <a:t>和 </a:t>
            </a:r>
            <a:r>
              <a:rPr lang="en-US" altLang="zh-CN" dirty="0" err="1"/>
              <a:t>HBase</a:t>
            </a:r>
            <a:r>
              <a:rPr lang="en-US" altLang="zh-CN" dirty="0"/>
              <a:t> </a:t>
            </a:r>
            <a:r>
              <a:rPr lang="zh-CN" altLang="en-US" dirty="0"/>
              <a:t>构建在线系统的经验。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BA77-F70D-4171-910E-437A055954C6}" type="datetime1">
              <a:rPr lang="zh-CN" altLang="en-US" smtClean="0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6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en-US" dirty="0" smtClean="0"/>
              <a:t>6.1.2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HBase简介</a:t>
            </a:r>
            <a:endParaRPr lang="zh-CN" altLang="en-US" dirty="0" smtClean="0"/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1920875" y="2286000"/>
            <a:ext cx="5002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6-1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BigTable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的底层技术对应关系</a:t>
            </a:r>
            <a:endParaRPr lang="zh-CN" altLang="en-US" sz="2000" dirty="0"/>
          </a:p>
        </p:txBody>
      </p:sp>
      <p:graphicFrame>
        <p:nvGraphicFramePr>
          <p:cNvPr id="6227" name="Group 83"/>
          <p:cNvGraphicFramePr>
            <a:graphicFrameLocks noGrp="1"/>
          </p:cNvGraphicFramePr>
          <p:nvPr/>
        </p:nvGraphicFramePr>
        <p:xfrm>
          <a:off x="1638300" y="2925763"/>
          <a:ext cx="5410200" cy="2194456"/>
        </p:xfrm>
        <a:graphic>
          <a:graphicData uri="http://schemas.openxmlformats.org/drawingml/2006/table">
            <a:tbl>
              <a:tblPr/>
              <a:tblGrid>
                <a:gridCol w="1803400"/>
                <a:gridCol w="1803400"/>
                <a:gridCol w="1803400"/>
              </a:tblGrid>
              <a:tr h="7008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BigTable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文件存储系统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GFS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HDFS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海量数据处理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MapReduce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Hadoop MapReduce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协同服务管理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Chubby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Zookeeper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0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6.1.3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与传统关系数据库的对比分析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/>
              <a:t>HBase</a:t>
            </a:r>
            <a:r>
              <a:rPr lang="zh-CN" altLang="en-US" sz="2000" smtClean="0"/>
              <a:t>与传统的关系数据库的区别主要体现在以下几个方面：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1</a:t>
            </a:r>
            <a:r>
              <a:rPr lang="zh-CN" altLang="en-US" sz="2000" smtClean="0"/>
              <a:t>）数据类型：关系数据库采用关系模型，具有丰富的数据类型和存储方式，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则采用了更加简单的数据模型，它把数据存储为未经解释的字符串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2</a:t>
            </a:r>
            <a:r>
              <a:rPr lang="zh-CN" altLang="en-US" sz="2000" smtClean="0"/>
              <a:t>）数据操作：关系数据库中包含了丰富的操作，其中会涉及复杂的多表连接。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操作则不存在复杂的表与表之间的关系，只有简单的插入、查询、删除、清空等，因为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在设计上就避免了复杂的表和表之间的关系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3</a:t>
            </a:r>
            <a:r>
              <a:rPr lang="zh-CN" altLang="en-US" sz="2000" smtClean="0"/>
              <a:t>）存储模式：关系数据库是基于行模式存储的。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是基于列存储的，每个列族都由几个文件保存，不同列族的文件是分离的</a:t>
            </a:r>
          </a:p>
        </p:txBody>
      </p:sp>
    </p:spTree>
    <p:extLst>
      <p:ext uri="{BB962C8B-B14F-4D97-AF65-F5344CB8AC3E}">
        <p14:creationId xmlns:p14="http://schemas.microsoft.com/office/powerpoint/2010/main" val="156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6.1.3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与传统关系数据库的对比分析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smtClean="0"/>
              <a:t>HBase</a:t>
            </a:r>
            <a:r>
              <a:rPr lang="zh-CN" altLang="en-US" sz="2000" smtClean="0"/>
              <a:t>与传统的关系数据库的区别主要体现在以下几个方面：</a:t>
            </a:r>
          </a:p>
          <a:p>
            <a:pPr>
              <a:lnSpc>
                <a:spcPct val="8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4</a:t>
            </a:r>
            <a:r>
              <a:rPr lang="zh-CN" altLang="en-US" sz="2000" smtClean="0"/>
              <a:t>）数据索引：关系数据库通常可以针对不同列构建复杂的多个索引，以提高数据访问性能。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只有一个索引</a:t>
            </a:r>
            <a:r>
              <a:rPr lang="en-US" altLang="zh-CN" sz="2000" smtClean="0"/>
              <a:t>——</a:t>
            </a:r>
            <a:r>
              <a:rPr lang="zh-CN" altLang="en-US" sz="2000" smtClean="0"/>
              <a:t>行键，通过巧妙的设计，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中的所有访问方法，或者通过行键访问，或者通过行键扫描，从而使得整个系统不会慢下来</a:t>
            </a:r>
          </a:p>
          <a:p>
            <a:pPr>
              <a:lnSpc>
                <a:spcPct val="8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5</a:t>
            </a:r>
            <a:r>
              <a:rPr lang="zh-CN" altLang="en-US" sz="2000" smtClean="0"/>
              <a:t>）数据维护：在关系数据库中，更新操作会用最新的当前值去替换记录中原来的旧值，旧值被覆盖后就不会存在。而在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中执行更新操作时，并不会删除数据旧的版本，而是生成一个新的版本，旧有的版本仍然保留</a:t>
            </a:r>
          </a:p>
          <a:p>
            <a:pPr>
              <a:lnSpc>
                <a:spcPct val="80000"/>
              </a:lnSpc>
            </a:pPr>
            <a:r>
              <a:rPr lang="zh-CN" altLang="en-US" sz="2000" smtClean="0"/>
              <a:t>（</a:t>
            </a:r>
            <a:r>
              <a:rPr lang="en-US" altLang="zh-CN" sz="2000" smtClean="0"/>
              <a:t>6</a:t>
            </a:r>
            <a:r>
              <a:rPr lang="zh-CN" altLang="en-US" sz="2000" smtClean="0"/>
              <a:t>）可伸缩性：关系数据库很难实现横向扩展，纵向扩展的空间也比较有限。相反，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和</a:t>
            </a:r>
            <a:r>
              <a:rPr lang="en-US" altLang="zh-CN" sz="2000" smtClean="0"/>
              <a:t>BigTable</a:t>
            </a:r>
            <a:r>
              <a:rPr lang="zh-CN" altLang="en-US" sz="2000" smtClean="0"/>
              <a:t>这些分布式数据库就是为了实现灵活的水平扩展而开发的，能够轻易地通过在集群中增加或者减少硬件数量来实现性能的伸缩</a:t>
            </a:r>
          </a:p>
          <a:p>
            <a:pPr>
              <a:lnSpc>
                <a:spcPct val="80000"/>
              </a:lnSpc>
            </a:pPr>
            <a:endParaRPr lang="zh-CN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27734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访问接口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3203575" y="1279525"/>
            <a:ext cx="253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6-2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访问接口</a:t>
            </a:r>
            <a:endParaRPr lang="zh-CN" altLang="en-US" sz="2000" dirty="0"/>
          </a:p>
        </p:txBody>
      </p:sp>
      <p:graphicFrame>
        <p:nvGraphicFramePr>
          <p:cNvPr id="16530" name="Group 146"/>
          <p:cNvGraphicFramePr>
            <a:graphicFrameLocks noGrp="1"/>
          </p:cNvGraphicFramePr>
          <p:nvPr/>
        </p:nvGraphicFramePr>
        <p:xfrm>
          <a:off x="533400" y="1890713"/>
          <a:ext cx="8077200" cy="4511675"/>
        </p:xfrm>
        <a:graphic>
          <a:graphicData uri="http://schemas.openxmlformats.org/drawingml/2006/table">
            <a:tbl>
              <a:tblPr/>
              <a:tblGrid>
                <a:gridCol w="2133600"/>
                <a:gridCol w="2743200"/>
                <a:gridCol w="32004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类型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特点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场合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Native Java API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最常规和高效的访问方式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适合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Hadoop MapReduce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作业并行批处理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表数据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 Shell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的命令行工具，最简单的接口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适合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管理使用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Thrift Gateway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利用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Thrift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序列化技术，支持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C++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PHP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Python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等多种语言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适合其他异构系统在线访问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表数据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REST Gateway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解除了语言限制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支持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REST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风格的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Http API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Pig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使用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Pig Latin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流式编程语言来处理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中的数据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适合做数据统计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Hive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简单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当需要以类似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SQL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语言方式来访问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的时候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4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数据模型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6.3.1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数据模型概述</a:t>
            </a:r>
          </a:p>
          <a:p>
            <a:r>
              <a:rPr lang="en-US" altLang="zh-CN" sz="2400" dirty="0" smtClean="0"/>
              <a:t>6.3.2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数据模型相关概念</a:t>
            </a:r>
          </a:p>
          <a:p>
            <a:r>
              <a:rPr lang="en-US" altLang="zh-CN" sz="2400" dirty="0" smtClean="0"/>
              <a:t>6.3.3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数据坐标</a:t>
            </a:r>
          </a:p>
          <a:p>
            <a:r>
              <a:rPr lang="en-US" altLang="zh-CN" sz="2400" dirty="0" smtClean="0"/>
              <a:t>6.3.4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概念视图</a:t>
            </a:r>
          </a:p>
          <a:p>
            <a:r>
              <a:rPr lang="en-US" altLang="zh-CN" sz="2400" dirty="0" smtClean="0"/>
              <a:t>6.3.5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物理视图</a:t>
            </a:r>
          </a:p>
          <a:p>
            <a:r>
              <a:rPr lang="en-US" altLang="zh-CN" sz="2400" dirty="0" smtClean="0"/>
              <a:t>6.3.6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面向列的存储</a:t>
            </a:r>
          </a:p>
        </p:txBody>
      </p:sp>
    </p:spTree>
    <p:extLst>
      <p:ext uri="{BB962C8B-B14F-4D97-AF65-F5344CB8AC3E}">
        <p14:creationId xmlns:p14="http://schemas.microsoft.com/office/powerpoint/2010/main" val="102051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6.3.1</a:t>
            </a:r>
            <a:r>
              <a:rPr lang="en-US" altLang="zh-CN" dirty="0" smtClean="0"/>
              <a:t>	</a:t>
            </a:r>
            <a:r>
              <a:rPr lang="zh-CN" altLang="en-US" dirty="0" smtClean="0"/>
              <a:t>数据模型概述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/>
              <a:t>HBase</a:t>
            </a:r>
            <a:r>
              <a:rPr lang="zh-CN" altLang="en-US" sz="2000" smtClean="0"/>
              <a:t>是一个稀疏、多维度、排序的映射表，这张表的索引是行键、列族、列限定符和时间戳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每个值是一个未经解释的字符串，没有数据类型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用户在表中存储数据，每一行都有一个可排序的行键和任意多的列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表在水平方向由一个或者多个列族组成，一个列族中可以包含任意多个列，同一个列族里面的数据存储在一起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列族支持动态扩展，可以很轻松地添加一个列族或列，无需预先定义列的数量以及类型，所有列均以字符串形式存储，用户需要自行进行数据类型转换</a:t>
            </a:r>
          </a:p>
          <a:p>
            <a:pPr>
              <a:lnSpc>
                <a:spcPct val="90000"/>
              </a:lnSpc>
            </a:pPr>
            <a:r>
              <a:rPr lang="en-US" altLang="zh-CN" sz="2000" smtClean="0"/>
              <a:t>HBase</a:t>
            </a:r>
            <a:r>
              <a:rPr lang="zh-CN" altLang="en-US" sz="2000" smtClean="0"/>
              <a:t>中执行更新操作时，并不会删除数据旧的版本，而是生成一个新的版本，旧有的版本仍然保留</a:t>
            </a:r>
          </a:p>
        </p:txBody>
      </p:sp>
    </p:spTree>
    <p:extLst>
      <p:ext uri="{BB962C8B-B14F-4D97-AF65-F5344CB8AC3E}">
        <p14:creationId xmlns:p14="http://schemas.microsoft.com/office/powerpoint/2010/main" val="215167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6.3.2</a:t>
            </a:r>
            <a:r>
              <a:rPr lang="en-US" altLang="zh-CN" dirty="0" smtClean="0"/>
              <a:t>	</a:t>
            </a:r>
            <a:r>
              <a:rPr lang="zh-CN" altLang="en-US" dirty="0" smtClean="0"/>
              <a:t>数据模型相关概念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smtClean="0"/>
              <a:t>表：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采用表来组织数据，表由行和列组成，列划分为若干个列族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行：每个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表都由若干行组成，每个行由行键（</a:t>
            </a:r>
            <a:r>
              <a:rPr lang="en-US" altLang="zh-CN" sz="2000" smtClean="0"/>
              <a:t>row key</a:t>
            </a:r>
            <a:r>
              <a:rPr lang="zh-CN" altLang="en-US" sz="2000" smtClean="0"/>
              <a:t>）来标识。访问表中的行只有三种方式：（</a:t>
            </a:r>
            <a:r>
              <a:rPr lang="en-US" altLang="zh-CN" sz="2000" smtClean="0"/>
              <a:t>1</a:t>
            </a:r>
            <a:r>
              <a:rPr lang="zh-CN" altLang="en-US" sz="2000" smtClean="0"/>
              <a:t>）通过单个行键访问；（</a:t>
            </a:r>
            <a:r>
              <a:rPr lang="en-US" altLang="zh-CN" sz="2000" smtClean="0"/>
              <a:t>2</a:t>
            </a:r>
            <a:r>
              <a:rPr lang="zh-CN" altLang="en-US" sz="2000" smtClean="0"/>
              <a:t>）通过一个行键的区间来访问；（</a:t>
            </a:r>
            <a:r>
              <a:rPr lang="en-US" altLang="zh-CN" sz="2000" smtClean="0"/>
              <a:t>3</a:t>
            </a:r>
            <a:r>
              <a:rPr lang="zh-CN" altLang="en-US" sz="2000" smtClean="0"/>
              <a:t>）全表扫描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列族：一个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表被分组成许多“列族”的集合，它是基本的访问控制单元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列限定符：列族里的数据通过列限定符（或列）来定位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单元格：在</a:t>
            </a:r>
            <a:r>
              <a:rPr lang="en-US" altLang="zh-CN" sz="2000" smtClean="0"/>
              <a:t>HBase</a:t>
            </a:r>
            <a:r>
              <a:rPr lang="zh-CN" altLang="en-US" sz="2000" smtClean="0"/>
              <a:t>表中，通过行、列族和列限定符确定一个“单元格”（</a:t>
            </a:r>
            <a:r>
              <a:rPr lang="en-US" altLang="zh-CN" sz="2000" smtClean="0"/>
              <a:t>cell</a:t>
            </a:r>
            <a:r>
              <a:rPr lang="zh-CN" altLang="en-US" sz="2000" smtClean="0"/>
              <a:t>），单元格中存储的数据没有数据类型，总被视为字节数组</a:t>
            </a:r>
            <a:r>
              <a:rPr lang="en-US" altLang="zh-CN" sz="2000" smtClean="0"/>
              <a:t>byte[]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时间戳：每个单元格都保存着同一份数据的多个版本，这些版本采用时间戳进行索引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2531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6.3.2</a:t>
            </a:r>
            <a:r>
              <a:rPr lang="en-US" altLang="zh-CN" dirty="0" smtClean="0"/>
              <a:t>	</a:t>
            </a:r>
            <a:r>
              <a:rPr lang="zh-CN" altLang="en-US" dirty="0" smtClean="0"/>
              <a:t>数据模型相关概念</a:t>
            </a: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0" y="2157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4864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2825750" y="5334000"/>
            <a:ext cx="380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6-2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数据模型的一个实例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822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6.3.3</a:t>
            </a:r>
            <a:r>
              <a:rPr lang="en-US" altLang="zh-CN" dirty="0" smtClean="0"/>
              <a:t>	</a:t>
            </a:r>
            <a:r>
              <a:rPr lang="zh-CN" altLang="en-US" dirty="0" smtClean="0"/>
              <a:t>数据坐标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1066800"/>
          </a:xfrm>
        </p:spPr>
        <p:txBody>
          <a:bodyPr/>
          <a:lstStyle/>
          <a:p>
            <a:r>
              <a:rPr lang="en-US" altLang="zh-CN" sz="1800" smtClean="0"/>
              <a:t>HBase</a:t>
            </a:r>
            <a:r>
              <a:rPr lang="zh-CN" altLang="en-US" sz="1800" smtClean="0"/>
              <a:t>中需要根据行键、列族、列限定符和时间戳来确定一个单元格，因此，可以视为一个“四维坐标”，即</a:t>
            </a:r>
            <a:r>
              <a:rPr lang="en-US" altLang="zh-CN" sz="1800" smtClean="0"/>
              <a:t>[</a:t>
            </a:r>
            <a:r>
              <a:rPr lang="zh-CN" altLang="en-US" sz="1800" smtClean="0"/>
              <a:t>行键</a:t>
            </a:r>
            <a:r>
              <a:rPr lang="en-US" altLang="zh-CN" sz="1800" smtClean="0"/>
              <a:t>, </a:t>
            </a:r>
            <a:r>
              <a:rPr lang="zh-CN" altLang="en-US" sz="1800" smtClean="0"/>
              <a:t>列族</a:t>
            </a:r>
            <a:r>
              <a:rPr lang="en-US" altLang="zh-CN" sz="1800" smtClean="0"/>
              <a:t>, </a:t>
            </a:r>
            <a:r>
              <a:rPr lang="zh-CN" altLang="en-US" sz="1800" smtClean="0"/>
              <a:t>列限定符</a:t>
            </a:r>
            <a:r>
              <a:rPr lang="en-US" altLang="zh-CN" sz="1800" smtClean="0"/>
              <a:t>, </a:t>
            </a:r>
            <a:r>
              <a:rPr lang="zh-CN" altLang="en-US" sz="1800" smtClean="0"/>
              <a:t>时间戳</a:t>
            </a:r>
            <a:r>
              <a:rPr lang="en-US" altLang="zh-CN" sz="1800" smtClean="0"/>
              <a:t>]</a:t>
            </a:r>
            <a:endParaRPr lang="zh-CN" altLang="en-US" sz="1800" smtClean="0"/>
          </a:p>
        </p:txBody>
      </p:sp>
      <p:graphicFrame>
        <p:nvGraphicFramePr>
          <p:cNvPr id="20525" name="Group 45"/>
          <p:cNvGraphicFramePr>
            <a:graphicFrameLocks noGrp="1"/>
          </p:cNvGraphicFramePr>
          <p:nvPr>
            <p:ph sz="half" idx="2"/>
          </p:nvPr>
        </p:nvGraphicFramePr>
        <p:xfrm>
          <a:off x="533400" y="3048000"/>
          <a:ext cx="8077200" cy="1474789"/>
        </p:xfrm>
        <a:graphic>
          <a:graphicData uri="http://schemas.openxmlformats.org/drawingml/2006/table">
            <a:tbl>
              <a:tblPr/>
              <a:tblGrid>
                <a:gridCol w="5219700"/>
                <a:gridCol w="2857500"/>
              </a:tblGrid>
              <a:tr h="424046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值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11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201505003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Info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email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1174184619081]</a:t>
                      </a:r>
                      <a:endParaRPr kumimoji="0" lang="fr-FR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xie@qq.com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endParaRPr kumimoji="0" lang="fr-FR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332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[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201505003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Info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email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fr-FR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, 1174184620720]</a:t>
                      </a:r>
                      <a:endParaRPr kumimoji="0" lang="fr-FR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“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you@163.com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16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685800" y="1812925"/>
            <a:ext cx="5105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6.1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概述</a:t>
            </a:r>
          </a:p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6.2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en-US" altLang="zh-CN" sz="2000" b="1" dirty="0" err="1">
                <a:solidFill>
                  <a:srgbClr val="000000"/>
                </a:solidFill>
                <a:ea typeface="黑体" pitchFamily="49" charset="-122"/>
              </a:rPr>
              <a:t>HBase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访问接口</a:t>
            </a:r>
          </a:p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6.3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en-US" altLang="zh-CN" sz="2000" b="1" dirty="0" err="1">
                <a:solidFill>
                  <a:srgbClr val="000000"/>
                </a:solidFill>
                <a:ea typeface="黑体" pitchFamily="49" charset="-122"/>
              </a:rPr>
              <a:t>HBase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数据模型</a:t>
            </a:r>
          </a:p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6.4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en-US" altLang="zh-CN" sz="2000" b="1" dirty="0" err="1">
                <a:solidFill>
                  <a:srgbClr val="000000"/>
                </a:solidFill>
                <a:ea typeface="黑体" pitchFamily="49" charset="-122"/>
              </a:rPr>
              <a:t>HBase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的实现原理</a:t>
            </a:r>
          </a:p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6.5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en-US" altLang="zh-CN" sz="2000" b="1" dirty="0" err="1">
                <a:solidFill>
                  <a:srgbClr val="000000"/>
                </a:solidFill>
                <a:ea typeface="黑体" pitchFamily="49" charset="-122"/>
              </a:rPr>
              <a:t>HBase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运行机制</a:t>
            </a:r>
          </a:p>
          <a:p>
            <a:pPr eaLnBrk="1" hangingPunct="1">
              <a:buFontTx/>
              <a:buChar char="•"/>
            </a:pPr>
            <a:r>
              <a:rPr kumimoji="1" lang="en-US" altLang="zh-CN" sz="2000" b="1" dirty="0" smtClean="0">
                <a:solidFill>
                  <a:srgbClr val="000000"/>
                </a:solidFill>
                <a:ea typeface="黑体" pitchFamily="49" charset="-122"/>
              </a:rPr>
              <a:t>6.6</a:t>
            </a:r>
            <a:r>
              <a:rPr kumimoji="1" lang="en-US" altLang="zh-CN" sz="2000" b="1" dirty="0">
                <a:solidFill>
                  <a:srgbClr val="000000"/>
                </a:solidFill>
                <a:ea typeface="黑体" pitchFamily="49" charset="-122"/>
              </a:rPr>
              <a:t>	</a:t>
            </a:r>
            <a:r>
              <a:rPr kumimoji="1" lang="en-US" altLang="zh-CN" sz="2000" b="1" dirty="0" err="1">
                <a:solidFill>
                  <a:srgbClr val="000000"/>
                </a:solidFill>
                <a:ea typeface="黑体" pitchFamily="49" charset="-122"/>
              </a:rPr>
              <a:t>HBase</a:t>
            </a:r>
            <a:r>
              <a:rPr kumimoji="1" lang="zh-CN" altLang="en-US" sz="2000" b="1" dirty="0">
                <a:solidFill>
                  <a:srgbClr val="000000"/>
                </a:solidFill>
                <a:ea typeface="黑体" pitchFamily="49" charset="-122"/>
              </a:rPr>
              <a:t>编程实践</a:t>
            </a:r>
          </a:p>
          <a:p>
            <a:pPr eaLnBrk="1" hangingPunct="1">
              <a:buFontTx/>
              <a:buChar char="•"/>
            </a:pPr>
            <a:endParaRPr kumimoji="1" lang="zh-CN" altLang="en-US" sz="2000" b="1" dirty="0">
              <a:solidFill>
                <a:srgbClr val="000000"/>
              </a:solidFill>
              <a:ea typeface="黑体" pitchFamily="49" charset="-122"/>
            </a:endParaRPr>
          </a:p>
          <a:p>
            <a:pPr eaLnBrk="1" hangingPunct="1"/>
            <a:endParaRPr lang="zh-CN" altLang="en-US" sz="2000" b="1" dirty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6019800" y="1066800"/>
          <a:ext cx="31242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hoto Editor Photo" r:id="rId3" imgW="4761905" imgH="6504762" progId="MSPhotoEd.3">
                  <p:embed/>
                </p:oleObj>
              </mc:Choice>
              <mc:Fallback>
                <p:oleObj name="Photo Editor Photo" r:id="rId3" imgW="4761905" imgH="65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066800"/>
                        <a:ext cx="31242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5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6.3.4</a:t>
            </a:r>
            <a:r>
              <a:rPr lang="en-US" altLang="zh-CN" dirty="0" smtClean="0"/>
              <a:t>	</a:t>
            </a:r>
            <a:r>
              <a:rPr lang="zh-CN" altLang="en-US" dirty="0" smtClean="0"/>
              <a:t>概念视图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655888" y="1584325"/>
            <a:ext cx="3897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4 HBase数据的概念视图</a:t>
            </a:r>
            <a:endParaRPr lang="zh-CN" altLang="zh-CN" sz="2000" dirty="0"/>
          </a:p>
        </p:txBody>
      </p:sp>
      <p:graphicFrame>
        <p:nvGraphicFramePr>
          <p:cNvPr id="22681" name="Group 153"/>
          <p:cNvGraphicFramePr>
            <a:graphicFrameLocks noGrp="1"/>
          </p:cNvGraphicFramePr>
          <p:nvPr/>
        </p:nvGraphicFramePr>
        <p:xfrm>
          <a:off x="838200" y="2197100"/>
          <a:ext cx="7543800" cy="3902074"/>
        </p:xfrm>
        <a:graphic>
          <a:graphicData uri="http://schemas.openxmlformats.org/drawingml/2006/table">
            <a:tbl>
              <a:tblPr/>
              <a:tblGrid>
                <a:gridCol w="1203325"/>
                <a:gridCol w="593725"/>
                <a:gridCol w="1987550"/>
                <a:gridCol w="3759200"/>
              </a:tblGrid>
              <a:tr h="10060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行键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时间戳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列族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列族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04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"com.cnn.www"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anchor:cnnsi.com=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CNN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anchor:my.look.ca="CNN.com"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 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 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 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21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6.3.5</a:t>
            </a:r>
            <a:r>
              <a:rPr lang="en-US" altLang="zh-CN" dirty="0" smtClean="0"/>
              <a:t>	</a:t>
            </a:r>
            <a:r>
              <a:rPr lang="zh-CN" altLang="en-US" dirty="0" smtClean="0"/>
              <a:t>物理视图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362200" y="1279525"/>
            <a:ext cx="4114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5 HBase数据的物理视图</a:t>
            </a:r>
            <a:endParaRPr lang="zh-CN" altLang="zh-CN" sz="2000" dirty="0"/>
          </a:p>
          <a:p>
            <a:pPr algn="ctr"/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列族contents</a:t>
            </a:r>
            <a:endParaRPr lang="zh-CN" altLang="zh-CN" sz="2000" dirty="0"/>
          </a:p>
        </p:txBody>
      </p:sp>
      <p:graphicFrame>
        <p:nvGraphicFramePr>
          <p:cNvPr id="23689" name="Group 137"/>
          <p:cNvGraphicFramePr>
            <a:graphicFrameLocks noGrp="1"/>
          </p:cNvGraphicFramePr>
          <p:nvPr/>
        </p:nvGraphicFramePr>
        <p:xfrm>
          <a:off x="1524000" y="1981200"/>
          <a:ext cx="5867400" cy="1889640"/>
        </p:xfrm>
        <a:graphic>
          <a:graphicData uri="http://schemas.openxmlformats.org/drawingml/2006/table">
            <a:tbl>
              <a:tblPr/>
              <a:tblGrid>
                <a:gridCol w="1636713"/>
                <a:gridCol w="795337"/>
                <a:gridCol w="3435350"/>
              </a:tblGrid>
              <a:tr h="7008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行键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时间戳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列族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07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"com.cnn.www"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contents:html="&lt;html&gt;..."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32" name="Rectangle 78"/>
          <p:cNvSpPr>
            <a:spLocks noChangeArrowheads="1"/>
          </p:cNvSpPr>
          <p:nvPr/>
        </p:nvSpPr>
        <p:spPr bwMode="auto">
          <a:xfrm>
            <a:off x="3886200" y="4022725"/>
            <a:ext cx="1382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000">
                <a:latin typeface="Times New Roman" pitchFamily="18" charset="0"/>
                <a:cs typeface="Times New Roman" pitchFamily="18" charset="0"/>
              </a:rPr>
              <a:t>列族</a:t>
            </a:r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anchor</a:t>
            </a:r>
            <a:endParaRPr lang="en-US" altLang="zh-CN" sz="2000"/>
          </a:p>
        </p:txBody>
      </p:sp>
      <p:graphicFrame>
        <p:nvGraphicFramePr>
          <p:cNvPr id="23691" name="Group 139"/>
          <p:cNvGraphicFramePr>
            <a:graphicFrameLocks noGrp="1"/>
          </p:cNvGraphicFramePr>
          <p:nvPr/>
        </p:nvGraphicFramePr>
        <p:xfrm>
          <a:off x="1066800" y="4452938"/>
          <a:ext cx="7086600" cy="1798638"/>
        </p:xfrm>
        <a:graphic>
          <a:graphicData uri="http://schemas.openxmlformats.org/drawingml/2006/table">
            <a:tbl>
              <a:tblPr/>
              <a:tblGrid>
                <a:gridCol w="3151188"/>
                <a:gridCol w="730250"/>
                <a:gridCol w="3205162"/>
              </a:tblGrid>
              <a:tr h="7011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行键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时间戳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列族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"com.cnn.www"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anchor:cnnsi.com=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CNN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pitchFamily="2" charset="-122"/>
                          <a:cs typeface="Times New Roman" pitchFamily="18" charset="0"/>
                        </a:rPr>
                        <a:t>”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anchor:my.look.ca="CNN.com"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36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6.3.6</a:t>
            </a:r>
            <a:r>
              <a:rPr lang="en-US" altLang="zh-CN" dirty="0" smtClean="0"/>
              <a:t>	</a:t>
            </a:r>
            <a:r>
              <a:rPr lang="zh-CN" altLang="en-US" dirty="0" smtClean="0"/>
              <a:t>面向列的存储</a:t>
            </a: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0" y="2278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2528888" y="4800600"/>
            <a:ext cx="4395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6-3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行式数据库和列式数据库示意图</a:t>
            </a:r>
            <a:endParaRPr lang="zh-CN" altLang="en-US" sz="2000" dirty="0"/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70063"/>
            <a:ext cx="65532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46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6.3.6</a:t>
            </a:r>
            <a:r>
              <a:rPr lang="en-US" altLang="zh-CN" dirty="0" smtClean="0"/>
              <a:t>	</a:t>
            </a:r>
            <a:r>
              <a:rPr lang="zh-CN" altLang="en-US" dirty="0" smtClean="0"/>
              <a:t>面向列的存储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0" y="2921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6553200" y="6248400"/>
            <a:ext cx="21637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1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6-4 </a:t>
            </a:r>
            <a:r>
              <a:rPr lang="zh-CN" altLang="en-US" sz="1000" dirty="0">
                <a:latin typeface="Times New Roman" pitchFamily="18" charset="0"/>
                <a:cs typeface="Times New Roman" pitchFamily="18" charset="0"/>
              </a:rPr>
              <a:t>行式存储结构和列式存储结构</a:t>
            </a:r>
            <a:endParaRPr lang="zh-CN" altLang="en-US" dirty="0"/>
          </a:p>
        </p:txBody>
      </p:sp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104900"/>
            <a:ext cx="3589337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的实现原理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6.4.1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功能组件</a:t>
            </a:r>
          </a:p>
          <a:p>
            <a:r>
              <a:rPr lang="en-US" altLang="zh-CN" sz="2400" dirty="0" smtClean="0"/>
              <a:t>6.4.2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表和</a:t>
            </a:r>
            <a:r>
              <a:rPr lang="en-US" altLang="zh-CN" sz="2400" dirty="0" smtClean="0"/>
              <a:t>Region</a:t>
            </a:r>
          </a:p>
          <a:p>
            <a:r>
              <a:rPr lang="en-US" altLang="zh-CN" sz="2400" dirty="0" smtClean="0"/>
              <a:t>6.4.3</a:t>
            </a:r>
            <a:r>
              <a:rPr lang="en-US" altLang="zh-CN" sz="2400" dirty="0" smtClean="0"/>
              <a:t>	Region</a:t>
            </a:r>
            <a:r>
              <a:rPr lang="zh-CN" altLang="en-US" sz="2400" dirty="0" smtClean="0"/>
              <a:t>的定位</a:t>
            </a:r>
          </a:p>
        </p:txBody>
      </p:sp>
    </p:spTree>
    <p:extLst>
      <p:ext uri="{BB962C8B-B14F-4D97-AF65-F5344CB8AC3E}">
        <p14:creationId xmlns:p14="http://schemas.microsoft.com/office/powerpoint/2010/main" val="429364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6.4.1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功能组件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smtClean="0"/>
              <a:t>HBase</a:t>
            </a:r>
            <a:r>
              <a:rPr lang="zh-CN" altLang="en-US" sz="2000" smtClean="0"/>
              <a:t>的实现包括三个主要的功能组件：</a:t>
            </a:r>
          </a:p>
          <a:p>
            <a:pPr lvl="1"/>
            <a:r>
              <a:rPr lang="zh-CN" altLang="en-US" sz="2000" smtClean="0"/>
              <a:t>（</a:t>
            </a:r>
            <a:r>
              <a:rPr lang="en-US" altLang="zh-CN" sz="2000" smtClean="0"/>
              <a:t>1</a:t>
            </a:r>
            <a:r>
              <a:rPr lang="zh-CN" altLang="en-US" sz="2000" smtClean="0"/>
              <a:t>）库函数：链接到每个客户端</a:t>
            </a:r>
          </a:p>
          <a:p>
            <a:pPr lvl="1"/>
            <a:r>
              <a:rPr lang="zh-CN" altLang="en-US" sz="2000" smtClean="0"/>
              <a:t>（</a:t>
            </a:r>
            <a:r>
              <a:rPr lang="en-US" altLang="zh-CN" sz="2000" smtClean="0"/>
              <a:t>2</a:t>
            </a:r>
            <a:r>
              <a:rPr lang="zh-CN" altLang="en-US" sz="2000" smtClean="0"/>
              <a:t>）一个</a:t>
            </a:r>
            <a:r>
              <a:rPr lang="en-US" altLang="zh-CN" sz="2000" smtClean="0"/>
              <a:t>Master</a:t>
            </a:r>
            <a:r>
              <a:rPr lang="zh-CN" altLang="en-US" sz="2000" smtClean="0"/>
              <a:t>主服务器</a:t>
            </a:r>
          </a:p>
          <a:p>
            <a:pPr lvl="1"/>
            <a:r>
              <a:rPr lang="zh-CN" altLang="en-US" sz="2000" smtClean="0"/>
              <a:t>（</a:t>
            </a:r>
            <a:r>
              <a:rPr lang="en-US" altLang="zh-CN" sz="2000" smtClean="0"/>
              <a:t>3</a:t>
            </a:r>
            <a:r>
              <a:rPr lang="zh-CN" altLang="en-US" sz="2000" smtClean="0"/>
              <a:t>）许多个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</a:t>
            </a:r>
          </a:p>
          <a:p>
            <a:r>
              <a:rPr lang="zh-CN" altLang="zh-CN" sz="2000" smtClean="0"/>
              <a:t>Region服务器负责存储和维护分配给自己的Region，处理来自客户端的读写请求</a:t>
            </a:r>
          </a:p>
          <a:p>
            <a:r>
              <a:rPr lang="zh-CN" altLang="zh-CN" sz="2000" smtClean="0"/>
              <a:t>主服务器Master负责管理和维护HBase表的分区信息</a:t>
            </a:r>
          </a:p>
          <a:p>
            <a:r>
              <a:rPr lang="zh-CN" altLang="zh-CN" sz="2000" smtClean="0"/>
              <a:t>客户端并不是直接从Master主服务器上读取数据，而是在获得Region的存储位置信息后，直接从Region服务器上读取数据</a:t>
            </a:r>
            <a:r>
              <a:rPr lang="zh-CN" altLang="zh-CN" smtClean="0"/>
              <a:t> </a:t>
            </a:r>
            <a:endParaRPr lang="zh-CN" altLang="en-US" sz="2000" smtClean="0"/>
          </a:p>
          <a:p>
            <a:endParaRPr lang="zh-CN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225198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6.4.2</a:t>
            </a:r>
            <a:r>
              <a:rPr lang="en-US" altLang="zh-CN" dirty="0" smtClean="0"/>
              <a:t>	</a:t>
            </a:r>
            <a:r>
              <a:rPr lang="zh-CN" altLang="en-US" dirty="0" smtClean="0"/>
              <a:t>表和</a:t>
            </a:r>
            <a:r>
              <a:rPr lang="en-US" altLang="zh-CN" dirty="0" smtClean="0"/>
              <a:t>Region</a:t>
            </a:r>
            <a:endParaRPr lang="zh-CN" altLang="en-US" dirty="0" smtClean="0"/>
          </a:p>
        </p:txBody>
      </p:sp>
      <p:sp>
        <p:nvSpPr>
          <p:cNvPr id="22531" name="Rectangle 5"/>
          <p:cNvSpPr>
            <a:spLocks noChangeArrowheads="1"/>
          </p:cNvSpPr>
          <p:nvPr/>
        </p:nvSpPr>
        <p:spPr bwMode="auto">
          <a:xfrm>
            <a:off x="0" y="2335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-53975" y="4479925"/>
            <a:ext cx="447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6-5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表被划分成多个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Region</a:t>
            </a:r>
            <a:endParaRPr lang="en-US" altLang="zh-CN" sz="2000" dirty="0"/>
          </a:p>
        </p:txBody>
      </p:sp>
      <p:sp>
        <p:nvSpPr>
          <p:cNvPr id="22533" name="Rectangle 8"/>
          <p:cNvSpPr>
            <a:spLocks noChangeArrowheads="1"/>
          </p:cNvSpPr>
          <p:nvPr/>
        </p:nvSpPr>
        <p:spPr bwMode="auto">
          <a:xfrm>
            <a:off x="0" y="2192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4" name="Rectangle 9"/>
          <p:cNvSpPr>
            <a:spLocks noChangeArrowheads="1"/>
          </p:cNvSpPr>
          <p:nvPr/>
        </p:nvSpPr>
        <p:spPr bwMode="auto">
          <a:xfrm>
            <a:off x="4221163" y="6080125"/>
            <a:ext cx="4846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6-6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一个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会分裂成多个新的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Region</a:t>
            </a:r>
            <a:endParaRPr lang="en-US" altLang="zh-CN" sz="2000" dirty="0"/>
          </a:p>
        </p:txBody>
      </p:sp>
      <p:pic>
        <p:nvPicPr>
          <p:cNvPr id="2253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04800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43200"/>
            <a:ext cx="4648200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5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6.4.2</a:t>
            </a:r>
            <a:r>
              <a:rPr lang="en-US" altLang="zh-CN" dirty="0" smtClean="0"/>
              <a:t>	</a:t>
            </a:r>
            <a:r>
              <a:rPr lang="zh-CN" altLang="en-US" dirty="0" smtClean="0"/>
              <a:t>表和</a:t>
            </a:r>
            <a:r>
              <a:rPr lang="en-US" altLang="zh-CN" dirty="0" smtClean="0"/>
              <a:t>Region</a:t>
            </a:r>
            <a:endParaRPr lang="zh-CN" altLang="en-US" dirty="0" smtClean="0"/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0" y="1697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1512888" y="5470525"/>
            <a:ext cx="6116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6-7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不同的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可以分布在不同的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服务器上</a:t>
            </a:r>
            <a:endParaRPr lang="zh-CN" altLang="en-US" sz="2000" dirty="0"/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55320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058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6.4.3</a:t>
            </a:r>
            <a:r>
              <a:rPr lang="en-US" altLang="zh-CN" dirty="0" smtClean="0"/>
              <a:t>	Region</a:t>
            </a:r>
            <a:r>
              <a:rPr lang="zh-CN" altLang="en-US" dirty="0" smtClean="0"/>
              <a:t>的定位</a:t>
            </a: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0" y="2387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3236913" y="4876800"/>
            <a:ext cx="2787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6-8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的三层结构</a:t>
            </a:r>
            <a:endParaRPr lang="zh-CN" altLang="en-US" sz="2000" dirty="0"/>
          </a:p>
        </p:txBody>
      </p:sp>
      <p:pic>
        <p:nvPicPr>
          <p:cNvPr id="2458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0104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8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6.4.3</a:t>
            </a:r>
            <a:r>
              <a:rPr lang="en-US" altLang="zh-CN" dirty="0" smtClean="0"/>
              <a:t>	Region</a:t>
            </a:r>
            <a:r>
              <a:rPr lang="zh-CN" altLang="en-US" dirty="0" smtClean="0"/>
              <a:t>的定位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911350" y="1736725"/>
            <a:ext cx="5327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6-6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的三层结构中各层次的名称和作用</a:t>
            </a:r>
            <a:endParaRPr lang="zh-CN" altLang="en-US" sz="2000" dirty="0"/>
          </a:p>
        </p:txBody>
      </p:sp>
      <p:graphicFrame>
        <p:nvGraphicFramePr>
          <p:cNvPr id="30803" name="Group 83"/>
          <p:cNvGraphicFramePr>
            <a:graphicFrameLocks noGrp="1"/>
          </p:cNvGraphicFramePr>
          <p:nvPr/>
        </p:nvGraphicFramePr>
        <p:xfrm>
          <a:off x="762000" y="2381250"/>
          <a:ext cx="7848600" cy="3108888"/>
        </p:xfrm>
        <a:graphic>
          <a:graphicData uri="http://schemas.openxmlformats.org/drawingml/2006/table">
            <a:tbl>
              <a:tblPr/>
              <a:tblGrid>
                <a:gridCol w="1052513"/>
                <a:gridCol w="1722437"/>
                <a:gridCol w="5073650"/>
              </a:tblGrid>
              <a:tr h="3961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层次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名称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作用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8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第一层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Zookeeper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文件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记录了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-ROOT-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表的位置信息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6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第二层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-ROOT-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记录了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.META.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表的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Region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位置信息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-ROOT-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表只能有一个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Region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。通过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-ROOT-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表，就可以访问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.META.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表中的数据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6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第三层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.META.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记录了用户数据表的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Region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位置信息，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.META.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表可以有多个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Region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，保存了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HBase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中所有用户数据表的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Region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位置信息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11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6.1</a:t>
            </a:r>
            <a:r>
              <a:rPr lang="en-US" altLang="zh-CN" dirty="0" smtClean="0"/>
              <a:t>	</a:t>
            </a:r>
            <a:r>
              <a:rPr lang="zh-CN" altLang="en-US" dirty="0" smtClean="0"/>
              <a:t>概述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6.1.1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从</a:t>
            </a:r>
            <a:r>
              <a:rPr lang="en-US" altLang="zh-CN" sz="2400" dirty="0" err="1" smtClean="0"/>
              <a:t>BigTable</a:t>
            </a:r>
            <a:r>
              <a:rPr lang="zh-CN" altLang="en-US" sz="2400" dirty="0" smtClean="0"/>
              <a:t>说起</a:t>
            </a:r>
          </a:p>
          <a:p>
            <a:r>
              <a:rPr lang="en-US" altLang="zh-CN" sz="2400" dirty="0" smtClean="0"/>
              <a:t>6.1.2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简介</a:t>
            </a:r>
          </a:p>
          <a:p>
            <a:r>
              <a:rPr lang="en-US" altLang="zh-CN" sz="2400" dirty="0" smtClean="0"/>
              <a:t>6.1.3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与传统关系数据库的对比分析</a:t>
            </a:r>
          </a:p>
        </p:txBody>
      </p:sp>
    </p:spTree>
    <p:extLst>
      <p:ext uri="{BB962C8B-B14F-4D97-AF65-F5344CB8AC3E}">
        <p14:creationId xmlns:p14="http://schemas.microsoft.com/office/powerpoint/2010/main" val="166898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运行机制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6.5.1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系统架构</a:t>
            </a:r>
          </a:p>
          <a:p>
            <a:r>
              <a:rPr lang="en-US" altLang="zh-CN" sz="2400" dirty="0" smtClean="0"/>
              <a:t>6.5.2</a:t>
            </a:r>
            <a:r>
              <a:rPr lang="en-US" altLang="zh-CN" sz="2400" dirty="0" smtClean="0"/>
              <a:t>	Region</a:t>
            </a:r>
            <a:r>
              <a:rPr lang="zh-CN" altLang="en-US" sz="2400" dirty="0" smtClean="0"/>
              <a:t>服务器工作原理</a:t>
            </a:r>
          </a:p>
          <a:p>
            <a:r>
              <a:rPr lang="en-US" altLang="zh-CN" sz="2400" dirty="0" smtClean="0"/>
              <a:t>6.5.3</a:t>
            </a:r>
            <a:r>
              <a:rPr lang="en-US" altLang="zh-CN" sz="2400" dirty="0" smtClean="0"/>
              <a:t>	Store</a:t>
            </a:r>
            <a:r>
              <a:rPr lang="zh-CN" altLang="en-US" sz="2400" dirty="0" smtClean="0"/>
              <a:t>工作原理</a:t>
            </a:r>
          </a:p>
          <a:p>
            <a:r>
              <a:rPr lang="en-US" altLang="zh-CN" sz="2400" dirty="0" smtClean="0"/>
              <a:t>6.5.4</a:t>
            </a: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HLog</a:t>
            </a:r>
            <a:r>
              <a:rPr lang="zh-CN" altLang="en-US" sz="2400" dirty="0" smtClean="0"/>
              <a:t>工作原理</a:t>
            </a:r>
          </a:p>
        </p:txBody>
      </p:sp>
    </p:spTree>
    <p:extLst>
      <p:ext uri="{BB962C8B-B14F-4D97-AF65-F5344CB8AC3E}">
        <p14:creationId xmlns:p14="http://schemas.microsoft.com/office/powerpoint/2010/main" val="1159647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6.5.1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系统架构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190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3155950" y="6156325"/>
            <a:ext cx="2787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6-9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的系统架构</a:t>
            </a:r>
            <a:endParaRPr lang="zh-CN" altLang="en-US" sz="2000" dirty="0"/>
          </a:p>
        </p:txBody>
      </p: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35088"/>
            <a:ext cx="87630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6.5.1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系统架构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altLang="zh-CN" sz="2000" smtClean="0"/>
              <a:t>1. </a:t>
            </a:r>
            <a:r>
              <a:rPr lang="zh-CN" altLang="en-US" sz="2000" smtClean="0"/>
              <a:t>客户端</a:t>
            </a:r>
          </a:p>
          <a:p>
            <a:pPr lvl="1"/>
            <a:r>
              <a:rPr lang="zh-CN" altLang="en-US" sz="1800" smtClean="0"/>
              <a:t>客户端包含访问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的接口，同时在缓存中维护着已经访问过的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位置信息，用来加快后续数据访问过程</a:t>
            </a:r>
          </a:p>
          <a:p>
            <a:r>
              <a:rPr lang="en-US" altLang="zh-CN" sz="2000" smtClean="0"/>
              <a:t>2. Zookeeper</a:t>
            </a:r>
            <a:r>
              <a:rPr lang="zh-CN" altLang="en-US" sz="2000" smtClean="0"/>
              <a:t>服务器</a:t>
            </a:r>
            <a:endParaRPr lang="en-US" altLang="zh-CN" sz="2000" smtClean="0"/>
          </a:p>
          <a:p>
            <a:pPr lvl="1"/>
            <a:r>
              <a:rPr lang="en-US" altLang="zh-CN" sz="1800" smtClean="0"/>
              <a:t>Zookeeper</a:t>
            </a:r>
            <a:r>
              <a:rPr lang="zh-CN" altLang="en-US" sz="1800" smtClean="0"/>
              <a:t>可以帮助选举出一个</a:t>
            </a:r>
            <a:r>
              <a:rPr lang="en-US" altLang="zh-CN" sz="1800" smtClean="0"/>
              <a:t>Master</a:t>
            </a:r>
            <a:r>
              <a:rPr lang="zh-CN" altLang="en-US" sz="1800" smtClean="0"/>
              <a:t>作为集群的总管，并保证在任何时刻总有唯一一个</a:t>
            </a:r>
            <a:r>
              <a:rPr lang="en-US" altLang="zh-CN" sz="1800" smtClean="0"/>
              <a:t>Master</a:t>
            </a:r>
            <a:r>
              <a:rPr lang="zh-CN" altLang="en-US" sz="1800" smtClean="0"/>
              <a:t>在运行，这就避免了</a:t>
            </a:r>
            <a:r>
              <a:rPr lang="en-US" altLang="zh-CN" sz="1800" smtClean="0"/>
              <a:t>Master</a:t>
            </a:r>
            <a:r>
              <a:rPr lang="zh-CN" altLang="en-US" sz="1800" smtClean="0"/>
              <a:t>的“单点失效”问题</a:t>
            </a:r>
          </a:p>
          <a:p>
            <a:endParaRPr lang="zh-CN" altLang="en-US" sz="200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57200" y="3352800"/>
            <a:ext cx="8077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/>
              <a:t>3. Master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000"/>
              <a:t>主服务器</a:t>
            </a:r>
            <a:r>
              <a:rPr lang="en-US" altLang="zh-CN" sz="2000"/>
              <a:t>Master</a:t>
            </a:r>
            <a:r>
              <a:rPr lang="zh-CN" altLang="en-US" sz="2000"/>
              <a:t>主要负责表和</a:t>
            </a:r>
            <a:r>
              <a:rPr lang="en-US" altLang="zh-CN" sz="2000"/>
              <a:t>Region</a:t>
            </a:r>
            <a:r>
              <a:rPr lang="zh-CN" altLang="en-US" sz="2000"/>
              <a:t>的管理工作：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/>
              <a:t>管理用户对表的增加、删除、修改、查询等操作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/>
              <a:t>实现不同</a:t>
            </a:r>
            <a:r>
              <a:rPr lang="en-US" altLang="zh-CN"/>
              <a:t>Region</a:t>
            </a:r>
            <a:r>
              <a:rPr lang="zh-CN" altLang="en-US"/>
              <a:t>服务器之间的负载均衡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/>
              <a:t>在</a:t>
            </a:r>
            <a:r>
              <a:rPr lang="en-US" altLang="zh-CN"/>
              <a:t>Region</a:t>
            </a:r>
            <a:r>
              <a:rPr lang="zh-CN" altLang="en-US"/>
              <a:t>分裂或合并后，负责重新调整</a:t>
            </a:r>
            <a:r>
              <a:rPr lang="en-US" altLang="zh-CN"/>
              <a:t>Region</a:t>
            </a:r>
            <a:r>
              <a:rPr lang="zh-CN" altLang="en-US"/>
              <a:t>的分布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/>
              <a:t>对发生故障失效的</a:t>
            </a:r>
            <a:r>
              <a:rPr lang="en-US" altLang="zh-CN"/>
              <a:t>Region</a:t>
            </a:r>
            <a:r>
              <a:rPr lang="zh-CN" altLang="en-US"/>
              <a:t>服务器上的</a:t>
            </a:r>
            <a:r>
              <a:rPr lang="en-US" altLang="zh-CN"/>
              <a:t>Region</a:t>
            </a:r>
            <a:r>
              <a:rPr lang="zh-CN" altLang="en-US"/>
              <a:t>进行迁移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/>
              <a:t>4. Region</a:t>
            </a:r>
            <a:r>
              <a:rPr lang="zh-CN" altLang="en-US" sz="2000"/>
              <a:t>服务器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zh-CN"/>
              <a:t>Region</a:t>
            </a:r>
            <a:r>
              <a:rPr lang="zh-CN" altLang="en-US"/>
              <a:t>服务器是</a:t>
            </a:r>
            <a:r>
              <a:rPr lang="en-US" altLang="zh-CN"/>
              <a:t>HBase</a:t>
            </a:r>
            <a:r>
              <a:rPr lang="zh-CN" altLang="en-US"/>
              <a:t>中最核心的模块，负责维护分配给自己的</a:t>
            </a:r>
            <a:r>
              <a:rPr lang="en-US" altLang="zh-CN"/>
              <a:t>Region</a:t>
            </a:r>
            <a:r>
              <a:rPr lang="zh-CN" altLang="en-US"/>
              <a:t>，并响应用户的读写请求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37223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6.5.2</a:t>
            </a:r>
            <a:r>
              <a:rPr lang="en-US" altLang="zh-CN" dirty="0" smtClean="0"/>
              <a:t>	Region</a:t>
            </a:r>
            <a:r>
              <a:rPr lang="zh-CN" altLang="en-US" dirty="0" smtClean="0"/>
              <a:t>服务器工作原理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28955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990600" y="6096000"/>
            <a:ext cx="531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6-10 </a:t>
            </a:r>
            <a:r>
              <a:rPr lang="en-US" altLang="zh-CN" dirty="0"/>
              <a:t>Region</a:t>
            </a:r>
            <a:r>
              <a:rPr lang="zh-CN" altLang="en-US" dirty="0"/>
              <a:t>服务器向</a:t>
            </a:r>
            <a:r>
              <a:rPr lang="en-US" altLang="zh-CN" dirty="0"/>
              <a:t>HDFS</a:t>
            </a:r>
            <a:r>
              <a:rPr lang="zh-CN" altLang="en-US" dirty="0"/>
              <a:t>文件系统中读写数据 </a:t>
            </a:r>
          </a:p>
        </p:txBody>
      </p:sp>
      <p:sp>
        <p:nvSpPr>
          <p:cNvPr id="29701" name="Rectangle 7"/>
          <p:cNvSpPr>
            <a:spLocks noChangeArrowheads="1"/>
          </p:cNvSpPr>
          <p:nvPr/>
        </p:nvSpPr>
        <p:spPr bwMode="auto">
          <a:xfrm>
            <a:off x="6324600" y="1676400"/>
            <a:ext cx="234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b="1"/>
              <a:t>1. </a:t>
            </a:r>
            <a:r>
              <a:rPr lang="zh-CN" altLang="en-US" b="1"/>
              <a:t>用户读写数据过程</a:t>
            </a:r>
            <a:r>
              <a:rPr lang="zh-CN" altLang="en-US"/>
              <a:t> </a:t>
            </a:r>
          </a:p>
        </p:txBody>
      </p:sp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6324600" y="2057400"/>
            <a:ext cx="158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b="1"/>
              <a:t>2. </a:t>
            </a:r>
            <a:r>
              <a:rPr lang="zh-CN" altLang="en-US" b="1"/>
              <a:t>缓存的刷新</a:t>
            </a:r>
          </a:p>
        </p:txBody>
      </p:sp>
      <p:sp>
        <p:nvSpPr>
          <p:cNvPr id="29703" name="Rectangle 9"/>
          <p:cNvSpPr>
            <a:spLocks noChangeArrowheads="1"/>
          </p:cNvSpPr>
          <p:nvPr/>
        </p:nvSpPr>
        <p:spPr bwMode="auto">
          <a:xfrm>
            <a:off x="6324600" y="2452688"/>
            <a:ext cx="2106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b="1"/>
              <a:t>3. StoreFile</a:t>
            </a:r>
            <a:r>
              <a:rPr lang="zh-CN" altLang="en-US" b="1"/>
              <a:t>的合并</a:t>
            </a:r>
          </a:p>
        </p:txBody>
      </p:sp>
    </p:spTree>
    <p:extLst>
      <p:ext uri="{BB962C8B-B14F-4D97-AF65-F5344CB8AC3E}">
        <p14:creationId xmlns:p14="http://schemas.microsoft.com/office/powerpoint/2010/main" val="28949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6.5.3</a:t>
            </a:r>
            <a:r>
              <a:rPr lang="en-US" altLang="zh-CN" dirty="0" smtClean="0"/>
              <a:t>	Store</a:t>
            </a:r>
            <a:r>
              <a:rPr lang="zh-CN" altLang="en-US" dirty="0" smtClean="0"/>
              <a:t>工作原理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5438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2514600" y="4510088"/>
            <a:ext cx="374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6-11 </a:t>
            </a:r>
            <a:r>
              <a:rPr lang="en-US" altLang="zh-CN" dirty="0" err="1"/>
              <a:t>StoreFile</a:t>
            </a:r>
            <a:r>
              <a:rPr lang="zh-CN" altLang="en-US" dirty="0"/>
              <a:t>的合并和分裂过程 </a:t>
            </a:r>
          </a:p>
        </p:txBody>
      </p:sp>
    </p:spTree>
    <p:extLst>
      <p:ext uri="{BB962C8B-B14F-4D97-AF65-F5344CB8AC3E}">
        <p14:creationId xmlns:p14="http://schemas.microsoft.com/office/powerpoint/2010/main" val="412212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6.5.4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HLog</a:t>
            </a:r>
            <a:r>
              <a:rPr lang="zh-CN" altLang="en-US" dirty="0" smtClean="0"/>
              <a:t>工作原理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/>
              <a:t>HBase</a:t>
            </a:r>
            <a:r>
              <a:rPr lang="zh-CN" altLang="en-US" sz="2000" smtClean="0"/>
              <a:t>系统为每个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服务器配置了一个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文件，它是一种预写式日志（</a:t>
            </a:r>
            <a:r>
              <a:rPr lang="en-US" altLang="zh-CN" sz="2000" smtClean="0"/>
              <a:t>Write Ahead Log</a:t>
            </a:r>
            <a:r>
              <a:rPr lang="zh-CN" altLang="en-US" sz="2000" smtClean="0"/>
              <a:t>）</a:t>
            </a:r>
          </a:p>
          <a:p>
            <a:pPr>
              <a:lnSpc>
                <a:spcPct val="90000"/>
              </a:lnSpc>
            </a:pPr>
            <a:r>
              <a:rPr lang="en-US" altLang="zh-CN" sz="2000" smtClean="0"/>
              <a:t>Zookeeper</a:t>
            </a:r>
            <a:r>
              <a:rPr lang="zh-CN" altLang="en-US" sz="2000" smtClean="0"/>
              <a:t>会实时监测每个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服务器的状态，当某个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服务器发生故障时，</a:t>
            </a:r>
            <a:r>
              <a:rPr lang="en-US" altLang="zh-CN" sz="2000" smtClean="0"/>
              <a:t>Zookeeper</a:t>
            </a:r>
            <a:r>
              <a:rPr lang="zh-CN" altLang="en-US" sz="2000" smtClean="0"/>
              <a:t>会通知</a:t>
            </a:r>
            <a:r>
              <a:rPr lang="en-US" altLang="zh-CN" sz="2000" smtClean="0"/>
              <a:t>Master</a:t>
            </a:r>
          </a:p>
          <a:p>
            <a:pPr>
              <a:lnSpc>
                <a:spcPct val="90000"/>
              </a:lnSpc>
            </a:pPr>
            <a:r>
              <a:rPr lang="en-US" altLang="zh-CN" sz="2000" smtClean="0"/>
              <a:t>Master</a:t>
            </a:r>
            <a:r>
              <a:rPr lang="zh-CN" altLang="en-US" sz="2000" smtClean="0"/>
              <a:t>首先会处理该故障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服务器上面遗留的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文件，这个遗留的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文件中包含了来自多个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对象的日志记录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系统会根据每条日志记录所属的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对象对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数据进行拆分，分别放到相应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对象的目录下，然后，再将失效的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重新分配到可用的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服务器中，并把与该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对象相关的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日志记录也发送给相应的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服务器</a:t>
            </a:r>
          </a:p>
          <a:p>
            <a:pPr>
              <a:lnSpc>
                <a:spcPct val="90000"/>
              </a:lnSpc>
            </a:pPr>
            <a:r>
              <a:rPr lang="en-US" altLang="zh-CN" sz="2000" smtClean="0"/>
              <a:t>Region</a:t>
            </a:r>
            <a:r>
              <a:rPr lang="zh-CN" altLang="en-US" sz="2000" smtClean="0"/>
              <a:t>服务器领取到分配给自己的</a:t>
            </a:r>
            <a:r>
              <a:rPr lang="en-US" altLang="zh-CN" sz="2000" smtClean="0"/>
              <a:t>Region</a:t>
            </a:r>
            <a:r>
              <a:rPr lang="zh-CN" altLang="en-US" sz="2000" smtClean="0"/>
              <a:t>对象以及与之相关的</a:t>
            </a:r>
            <a:r>
              <a:rPr lang="en-US" altLang="zh-CN" sz="2000" smtClean="0"/>
              <a:t>HLog</a:t>
            </a:r>
            <a:r>
              <a:rPr lang="zh-CN" altLang="en-US" sz="2000" smtClean="0"/>
              <a:t>日志记录以后，会重新做一遍日志记录中的各种操作，把日志记录中的数据写入到</a:t>
            </a:r>
            <a:r>
              <a:rPr lang="en-US" altLang="zh-CN" sz="2000" smtClean="0"/>
              <a:t>MemStore</a:t>
            </a:r>
            <a:r>
              <a:rPr lang="zh-CN" altLang="en-US" sz="2000" smtClean="0"/>
              <a:t>缓存中，然后，刷新到磁盘的</a:t>
            </a:r>
            <a:r>
              <a:rPr lang="en-US" altLang="zh-CN" sz="2000" smtClean="0"/>
              <a:t>StoreFile</a:t>
            </a:r>
            <a:r>
              <a:rPr lang="zh-CN" altLang="en-US" sz="2000" smtClean="0"/>
              <a:t>文件中，完成数据恢复</a:t>
            </a:r>
          </a:p>
          <a:p>
            <a:pPr>
              <a:lnSpc>
                <a:spcPct val="90000"/>
              </a:lnSpc>
            </a:pPr>
            <a:r>
              <a:rPr lang="zh-CN" altLang="en-US" sz="2000" smtClean="0"/>
              <a:t>共用日志优点：提高对表的写操作性能；缺点：恢复时需要分拆日志</a:t>
            </a:r>
          </a:p>
        </p:txBody>
      </p:sp>
    </p:spTree>
    <p:extLst>
      <p:ext uri="{BB962C8B-B14F-4D97-AF65-F5344CB8AC3E}">
        <p14:creationId xmlns:p14="http://schemas.microsoft.com/office/powerpoint/2010/main" val="122577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6.6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编程实践</a:t>
            </a:r>
          </a:p>
        </p:txBody>
      </p:sp>
      <p:sp>
        <p:nvSpPr>
          <p:cNvPr id="32771" name="矩形 1"/>
          <p:cNvSpPr>
            <a:spLocks noChangeArrowheads="1"/>
          </p:cNvSpPr>
          <p:nvPr/>
        </p:nvSpPr>
        <p:spPr bwMode="auto">
          <a:xfrm>
            <a:off x="609600" y="1797050"/>
            <a:ext cx="8001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zh-CN" altLang="zh-CN" sz="2000" dirty="0"/>
              <a:t>本节主要介绍</a:t>
            </a:r>
            <a:r>
              <a:rPr lang="en-US" altLang="zh-CN" sz="2000" dirty="0"/>
              <a:t>Linux</a:t>
            </a:r>
            <a:r>
              <a:rPr lang="zh-CN" altLang="zh-CN" sz="2000" dirty="0"/>
              <a:t>中关于</a:t>
            </a:r>
            <a:r>
              <a:rPr lang="en-US" altLang="zh-CN" sz="2000" dirty="0" err="1"/>
              <a:t>HBase</a:t>
            </a:r>
            <a:r>
              <a:rPr lang="zh-CN" altLang="zh-CN" sz="2000" dirty="0"/>
              <a:t>数据库的常用</a:t>
            </a:r>
            <a:r>
              <a:rPr lang="en-US" altLang="zh-CN" sz="2000" dirty="0"/>
              <a:t>Shell</a:t>
            </a:r>
            <a:r>
              <a:rPr lang="zh-CN" altLang="zh-CN" sz="2000" dirty="0"/>
              <a:t>命令</a:t>
            </a:r>
            <a:r>
              <a:rPr lang="zh-CN" altLang="en-US" sz="2000" dirty="0"/>
              <a:t>，以及</a:t>
            </a:r>
            <a:r>
              <a:rPr lang="zh-CN" altLang="zh-CN" sz="2000" dirty="0"/>
              <a:t>数据处理常用的</a:t>
            </a:r>
            <a:r>
              <a:rPr lang="en-US" altLang="zh-CN" sz="2000" dirty="0"/>
              <a:t>Java API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/>
              <a:t>6.6.1</a:t>
            </a:r>
            <a:r>
              <a:rPr lang="en-US" altLang="zh-CN" sz="2000" dirty="0"/>
              <a:t>	</a:t>
            </a:r>
            <a:r>
              <a:rPr lang="en-US" altLang="zh-CN" sz="2000" dirty="0" err="1"/>
              <a:t>HBase</a:t>
            </a:r>
            <a:r>
              <a:rPr lang="zh-CN" altLang="en-US" sz="2000" dirty="0"/>
              <a:t>常用</a:t>
            </a:r>
            <a:r>
              <a:rPr lang="en-US" altLang="zh-CN" sz="2000" dirty="0"/>
              <a:t>Shell</a:t>
            </a:r>
            <a:r>
              <a:rPr lang="zh-CN" altLang="en-US" sz="2000" dirty="0"/>
              <a:t>命令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 smtClean="0"/>
              <a:t>6.6.2</a:t>
            </a:r>
            <a:r>
              <a:rPr lang="en-US" altLang="zh-CN" sz="2000" dirty="0"/>
              <a:t>	</a:t>
            </a:r>
            <a:r>
              <a:rPr lang="en-US" altLang="zh-CN" sz="2000" dirty="0" err="1"/>
              <a:t>HBase</a:t>
            </a:r>
            <a:r>
              <a:rPr lang="zh-CN" altLang="en-US" sz="2000" dirty="0"/>
              <a:t>常用</a:t>
            </a:r>
            <a:r>
              <a:rPr lang="en-US" altLang="zh-CN" sz="2000" dirty="0"/>
              <a:t>Java API</a:t>
            </a:r>
            <a:r>
              <a:rPr lang="zh-CN" altLang="en-US" sz="2000" dirty="0"/>
              <a:t>及应用实例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38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6.6.1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HBase常用Shell命令</a:t>
            </a:r>
            <a:endParaRPr lang="zh-CN" altLang="en-US" dirty="0" smtClean="0"/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152400" y="1295400"/>
            <a:ext cx="3835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/>
              <a:t>create</a:t>
            </a:r>
            <a:r>
              <a:rPr lang="zh-CN" altLang="zh-CN" sz="2000"/>
              <a:t>：创建表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list</a:t>
            </a:r>
            <a:r>
              <a:rPr lang="zh-CN" altLang="zh-CN" sz="2000"/>
              <a:t>：列出</a:t>
            </a:r>
            <a:r>
              <a:rPr lang="en-US" altLang="zh-CN" sz="2000"/>
              <a:t>HBase</a:t>
            </a:r>
            <a:r>
              <a:rPr lang="zh-CN" altLang="zh-CN" sz="2000"/>
              <a:t>中所有的表信息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4733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2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6.6.1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HBase常用Shell命令</a:t>
            </a:r>
            <a:endParaRPr lang="zh-CN" altLang="en-US" dirty="0" smtClean="0"/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152400" y="1219200"/>
            <a:ext cx="4970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/>
              <a:t> put</a:t>
            </a:r>
            <a:r>
              <a:rPr lang="zh-CN" altLang="zh-CN" sz="2000"/>
              <a:t>：向表、行、列指定的单元格添加数据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 scan</a:t>
            </a:r>
            <a:r>
              <a:rPr lang="zh-CN" altLang="zh-CN" sz="2000"/>
              <a:t>：浏览表的相关信息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44800"/>
            <a:ext cx="72771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9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6.6.1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HBase常用Shell命令</a:t>
            </a:r>
            <a:endParaRPr lang="zh-CN" altLang="en-US" dirty="0" smtClean="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76200" y="1136650"/>
            <a:ext cx="88185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/>
              <a:t> get</a:t>
            </a:r>
            <a:r>
              <a:rPr lang="zh-CN" altLang="zh-CN" sz="2000"/>
              <a:t>：通过表名、行、列、时间戳、时间范围和版本号来获得相应单元格的值</a:t>
            </a: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60960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zh-CN" dirty="0" smtClean="0"/>
              <a:t>6.1.1</a:t>
            </a:r>
            <a:r>
              <a:rPr lang="en-US" altLang="zh-CN" dirty="0" smtClean="0"/>
              <a:t>	</a:t>
            </a:r>
            <a:r>
              <a:rPr lang="zh-CN" altLang="en-US" dirty="0" smtClean="0"/>
              <a:t>从</a:t>
            </a:r>
            <a:r>
              <a:rPr lang="en-US" altLang="zh-CN" dirty="0" err="1" smtClean="0"/>
              <a:t>BigTable</a:t>
            </a:r>
            <a:r>
              <a:rPr lang="zh-CN" altLang="en-US" dirty="0" smtClean="0"/>
              <a:t>说起</a:t>
            </a: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381000" y="1524000"/>
            <a:ext cx="8221663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zh-CN" sz="2000"/>
              <a:t>BigTable是一个分布式存储系统</a:t>
            </a:r>
            <a:endParaRPr lang="zh-CN" altLang="en-US" sz="2000"/>
          </a:p>
          <a:p>
            <a:pPr eaLnBrk="1" hangingPunct="1">
              <a:buFontTx/>
              <a:buChar char="•"/>
            </a:pPr>
            <a:r>
              <a:rPr lang="zh-CN" altLang="zh-CN" sz="2000"/>
              <a:t>利用谷歌提出的MapReduce分布式并行计算模型来处理海量数据</a:t>
            </a:r>
            <a:endParaRPr lang="zh-CN" altLang="en-US" sz="2000"/>
          </a:p>
          <a:p>
            <a:pPr eaLnBrk="1" hangingPunct="1">
              <a:buFontTx/>
              <a:buChar char="•"/>
            </a:pPr>
            <a:r>
              <a:rPr lang="zh-CN" altLang="en-US" sz="2000"/>
              <a:t>使用谷歌分布式文件系统</a:t>
            </a:r>
            <a:r>
              <a:rPr lang="en-US" altLang="zh-CN" sz="2000"/>
              <a:t>GFS</a:t>
            </a:r>
            <a:r>
              <a:rPr lang="zh-CN" altLang="en-US" sz="2000"/>
              <a:t>作为底层数据存储</a:t>
            </a:r>
          </a:p>
          <a:p>
            <a:pPr eaLnBrk="1" hangingPunct="1">
              <a:buFontTx/>
              <a:buChar char="•"/>
            </a:pPr>
            <a:r>
              <a:rPr lang="zh-CN" altLang="en-US" sz="2000"/>
              <a:t>采用</a:t>
            </a:r>
            <a:r>
              <a:rPr lang="en-US" altLang="zh-CN" sz="2000"/>
              <a:t>Chubby</a:t>
            </a:r>
            <a:r>
              <a:rPr lang="zh-CN" altLang="en-US" sz="2000"/>
              <a:t>提供协同服务管理</a:t>
            </a:r>
          </a:p>
          <a:p>
            <a:pPr eaLnBrk="1" hangingPunct="1">
              <a:buFontTx/>
              <a:buChar char="•"/>
            </a:pPr>
            <a:r>
              <a:rPr lang="zh-CN" altLang="en-US" sz="2000"/>
              <a:t>可以扩展到</a:t>
            </a:r>
            <a:r>
              <a:rPr lang="en-US" altLang="zh-CN" sz="2000"/>
              <a:t>PB</a:t>
            </a:r>
            <a:r>
              <a:rPr lang="zh-CN" altLang="en-US" sz="2000"/>
              <a:t>级别的数据和上千台机器，具备广泛应用性、可扩展性、高性能和高可用性等特点</a:t>
            </a:r>
          </a:p>
          <a:p>
            <a:pPr eaLnBrk="1" hangingPunct="1">
              <a:buFontTx/>
              <a:buChar char="•"/>
            </a:pPr>
            <a:r>
              <a:rPr lang="zh-CN" altLang="en-US" sz="2000"/>
              <a:t>谷歌的许多项目都存储在</a:t>
            </a:r>
            <a:r>
              <a:rPr lang="en-US" altLang="zh-CN" sz="2000"/>
              <a:t>BigTable</a:t>
            </a:r>
            <a:r>
              <a:rPr lang="zh-CN" altLang="en-US" sz="2000"/>
              <a:t>中，包括搜索、地图、财经、打印、社交网站</a:t>
            </a:r>
            <a:r>
              <a:rPr lang="en-US" altLang="zh-CN" sz="2000"/>
              <a:t>Orkut</a:t>
            </a:r>
            <a:r>
              <a:rPr lang="zh-CN" altLang="en-US" sz="2000"/>
              <a:t>、视频共享网站</a:t>
            </a:r>
            <a:r>
              <a:rPr lang="en-US" altLang="zh-CN" sz="2000"/>
              <a:t>YouTube</a:t>
            </a:r>
            <a:r>
              <a:rPr lang="zh-CN" altLang="en-US" sz="2000"/>
              <a:t>和博客网站</a:t>
            </a:r>
            <a:r>
              <a:rPr lang="en-US" altLang="zh-CN" sz="2000"/>
              <a:t>Blogger</a:t>
            </a:r>
            <a:r>
              <a:rPr lang="zh-CN" altLang="en-US" sz="200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7708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6.6.1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HBase常用Shell命令</a:t>
            </a:r>
            <a:endParaRPr lang="zh-CN" altLang="en-US" dirty="0" smtClean="0"/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76200" y="1112838"/>
            <a:ext cx="3892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/>
              <a:t>enable/disable</a:t>
            </a:r>
            <a:r>
              <a:rPr lang="zh-CN" altLang="zh-CN" sz="2000"/>
              <a:t>：使表有效或无效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drop</a:t>
            </a:r>
            <a:r>
              <a:rPr lang="zh-CN" altLang="zh-CN" sz="2000"/>
              <a:t>：删除表</a:t>
            </a:r>
            <a:endParaRPr lang="en-US" altLang="zh-CN" sz="2000"/>
          </a:p>
        </p:txBody>
      </p:sp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62250"/>
            <a:ext cx="36099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72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6.6.2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HBase常用Java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API及应用实例</a:t>
            </a:r>
            <a:endParaRPr lang="zh-CN" altLang="en-US" dirty="0" smtClean="0"/>
          </a:p>
        </p:txBody>
      </p:sp>
      <p:sp>
        <p:nvSpPr>
          <p:cNvPr id="37891" name="矩形 3"/>
          <p:cNvSpPr>
            <a:spLocks noChangeArrowheads="1"/>
          </p:cNvSpPr>
          <p:nvPr/>
        </p:nvSpPr>
        <p:spPr bwMode="auto">
          <a:xfrm>
            <a:off x="114300" y="1219200"/>
            <a:ext cx="8763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/>
              <a:t>Hbase</a:t>
            </a:r>
            <a:r>
              <a:rPr lang="zh-CN" altLang="en-US" sz="2000" b="1"/>
              <a:t>常用</a:t>
            </a:r>
            <a:r>
              <a:rPr lang="en-US" altLang="zh-CN" sz="2000" b="1"/>
              <a:t>Java API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1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org.apache.hadoop.hbase.client.HBaseAdmin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该类用于管理</a:t>
            </a:r>
            <a:r>
              <a:rPr lang="en-US" altLang="zh-CN" sz="2000"/>
              <a:t>HBase</a:t>
            </a:r>
            <a:r>
              <a:rPr lang="zh-CN" altLang="zh-CN" sz="2000"/>
              <a:t>数据库的表信息，包括创建或删除表、列出表项、使表有效或无效、添加或删除表的列族成员、检查</a:t>
            </a:r>
            <a:r>
              <a:rPr lang="en-US" altLang="zh-CN" sz="2000"/>
              <a:t>HBase</a:t>
            </a:r>
            <a:r>
              <a:rPr lang="zh-CN" altLang="zh-CN" sz="2000"/>
              <a:t>的运行状态等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 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2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org.apache.hadoop.hbase.HBaseConfiguration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该类用于管理</a:t>
            </a:r>
            <a:r>
              <a:rPr lang="en-US" altLang="zh-CN" sz="2000"/>
              <a:t>HBase</a:t>
            </a:r>
            <a:r>
              <a:rPr lang="zh-CN" altLang="zh-CN" sz="2000"/>
              <a:t>的配置信息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 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3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org.apache.hadoop.hbase.client.HTable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用于与</a:t>
            </a:r>
            <a:r>
              <a:rPr lang="en-US" altLang="zh-CN" sz="2000"/>
              <a:t>HBase</a:t>
            </a:r>
            <a:r>
              <a:rPr lang="zh-CN" altLang="zh-CN" sz="2000"/>
              <a:t>进行通信。如果多个线程对一个</a:t>
            </a:r>
            <a:r>
              <a:rPr lang="en-US" altLang="zh-CN" sz="2000"/>
              <a:t>HTable</a:t>
            </a:r>
            <a:r>
              <a:rPr lang="zh-CN" altLang="zh-CN" sz="2000"/>
              <a:t>对象进行</a:t>
            </a:r>
            <a:r>
              <a:rPr lang="en-US" altLang="zh-CN" sz="2000"/>
              <a:t>put</a:t>
            </a:r>
            <a:r>
              <a:rPr lang="zh-CN" altLang="zh-CN" sz="2000"/>
              <a:t>或者</a:t>
            </a:r>
            <a:r>
              <a:rPr lang="en-US" altLang="zh-CN" sz="2000"/>
              <a:t>delete</a:t>
            </a:r>
            <a:r>
              <a:rPr lang="zh-CN" altLang="zh-CN" sz="2000"/>
              <a:t>操作的话，则写缓冲器可能会崩溃</a:t>
            </a:r>
          </a:p>
          <a:p>
            <a:pPr eaLnBrk="1" hangingPunct="1">
              <a:lnSpc>
                <a:spcPct val="150000"/>
              </a:lnSpc>
            </a:pPr>
            <a:endParaRPr lang="zh-CN" altLang="zh-CN" sz="2000"/>
          </a:p>
        </p:txBody>
      </p:sp>
    </p:spTree>
    <p:extLst>
      <p:ext uri="{BB962C8B-B14F-4D97-AF65-F5344CB8AC3E}">
        <p14:creationId xmlns:p14="http://schemas.microsoft.com/office/powerpoint/2010/main" val="40006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6.6.2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HBase常用Java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API及应用实例</a:t>
            </a:r>
            <a:endParaRPr lang="zh-CN" altLang="en-US" dirty="0" smtClean="0"/>
          </a:p>
        </p:txBody>
      </p:sp>
      <p:sp>
        <p:nvSpPr>
          <p:cNvPr id="38915" name="矩形 3"/>
          <p:cNvSpPr>
            <a:spLocks noChangeArrowheads="1"/>
          </p:cNvSpPr>
          <p:nvPr/>
        </p:nvSpPr>
        <p:spPr bwMode="auto">
          <a:xfrm>
            <a:off x="114300" y="1219200"/>
            <a:ext cx="87630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4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org.apache.hadoop.hbase.HTableDescriptor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HTableDescriptor</a:t>
            </a:r>
            <a:r>
              <a:rPr lang="zh-CN" altLang="zh-CN" sz="2000"/>
              <a:t>包含了</a:t>
            </a:r>
            <a:r>
              <a:rPr lang="en-US" altLang="zh-CN" sz="2000"/>
              <a:t>HBase</a:t>
            </a:r>
            <a:r>
              <a:rPr lang="zh-CN" altLang="zh-CN" sz="2000"/>
              <a:t>中表格的详细信息，例如表中的列族、该表的类型（</a:t>
            </a:r>
            <a:r>
              <a:rPr lang="en-US" altLang="zh-CN" sz="2000"/>
              <a:t>-ROOT-</a:t>
            </a:r>
            <a:r>
              <a:rPr lang="zh-CN" altLang="zh-CN" sz="2000"/>
              <a:t>，</a:t>
            </a:r>
            <a:r>
              <a:rPr lang="en-US" altLang="zh-CN" sz="2000"/>
              <a:t>.META.</a:t>
            </a:r>
            <a:r>
              <a:rPr lang="zh-CN" altLang="zh-CN" sz="2000"/>
              <a:t>）、该表是否只读、</a:t>
            </a:r>
            <a:r>
              <a:rPr lang="en-US" altLang="zh-CN" sz="2000"/>
              <a:t>MemStore</a:t>
            </a:r>
            <a:r>
              <a:rPr lang="zh-CN" altLang="zh-CN" sz="2000"/>
              <a:t>的最大空间、</a:t>
            </a:r>
            <a:r>
              <a:rPr lang="en-US" altLang="zh-CN" sz="2000"/>
              <a:t>Region</a:t>
            </a:r>
            <a:r>
              <a:rPr lang="zh-CN" altLang="zh-CN" sz="2000"/>
              <a:t>什么时候应该分裂等等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 b="1"/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5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org.apache.hadoop.hbase.HColumnDescriptor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en-US" altLang="zh-CN" sz="2000"/>
              <a:t>HColumnDescriptor</a:t>
            </a:r>
            <a:r>
              <a:rPr lang="zh-CN" altLang="zh-CN" sz="2000"/>
              <a:t>包含了列族的详细信息，例如列族的版本号、压缩设置等。</a:t>
            </a:r>
            <a:r>
              <a:rPr lang="en-US" altLang="zh-CN" sz="2000"/>
              <a:t>HColumnDescriptor</a:t>
            </a:r>
            <a:r>
              <a:rPr lang="zh-CN" altLang="zh-CN" sz="2000"/>
              <a:t>通常在添加列族或者创建表的时候使用。列族一旦建立就不能被修改，只能通过删除列族，然后再创建新的列族来间接的修改列族。一旦列族被删除了，该列族包含的数据也随之被删除</a:t>
            </a:r>
            <a:endParaRPr lang="en-US" altLang="zh-CN" sz="2000"/>
          </a:p>
          <a:p>
            <a:pPr eaLnBrk="1" hangingPunct="1">
              <a:lnSpc>
                <a:spcPct val="150000"/>
              </a:lnSpc>
            </a:pP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7768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6.6.2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HBase常用Java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API及应用实例</a:t>
            </a:r>
            <a:endParaRPr lang="zh-CN" altLang="en-US" dirty="0" smtClean="0"/>
          </a:p>
        </p:txBody>
      </p:sp>
      <p:sp>
        <p:nvSpPr>
          <p:cNvPr id="39939" name="矩形 3"/>
          <p:cNvSpPr>
            <a:spLocks noChangeArrowheads="1"/>
          </p:cNvSpPr>
          <p:nvPr/>
        </p:nvSpPr>
        <p:spPr bwMode="auto">
          <a:xfrm>
            <a:off x="114300" y="1219200"/>
            <a:ext cx="87630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6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org.apache.hadoop.hbase.client.Put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用来对单元格执行添加数据操作</a:t>
            </a:r>
            <a:endParaRPr lang="en-US" altLang="zh-CN" sz="2000"/>
          </a:p>
          <a:p>
            <a:pPr eaLnBrk="1" hangingPunct="1">
              <a:lnSpc>
                <a:spcPct val="150000"/>
              </a:lnSpc>
            </a:pP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7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org.apache.hadoop.hbase.client.Get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用来获取单行的信息</a:t>
            </a:r>
            <a:endParaRPr lang="en-US" altLang="zh-CN" sz="2000"/>
          </a:p>
          <a:p>
            <a:pPr eaLnBrk="1" hangingPunct="1">
              <a:lnSpc>
                <a:spcPct val="150000"/>
              </a:lnSpc>
            </a:pP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 b="1"/>
              <a:t>（</a:t>
            </a:r>
            <a:r>
              <a:rPr lang="en-US" altLang="zh-CN" sz="2000" b="1"/>
              <a:t>8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org.apache.hadoop.hbase.client.Result</a:t>
            </a:r>
            <a:endParaRPr lang="zh-CN" altLang="zh-CN" sz="2000"/>
          </a:p>
          <a:p>
            <a:pPr eaLnBrk="1" hangingPunct="1">
              <a:lnSpc>
                <a:spcPct val="150000"/>
              </a:lnSpc>
            </a:pPr>
            <a:r>
              <a:rPr lang="zh-CN" altLang="zh-CN" sz="2000"/>
              <a:t>用于存放</a:t>
            </a:r>
            <a:r>
              <a:rPr lang="en-US" altLang="zh-CN" sz="2000"/>
              <a:t>Get</a:t>
            </a:r>
            <a:r>
              <a:rPr lang="zh-CN" altLang="zh-CN" sz="2000"/>
              <a:t>或</a:t>
            </a:r>
            <a:r>
              <a:rPr lang="en-US" altLang="zh-CN" sz="2000"/>
              <a:t>Scan</a:t>
            </a:r>
            <a:r>
              <a:rPr lang="zh-CN" altLang="zh-CN" sz="2000"/>
              <a:t>操作后的查询结果，并以</a:t>
            </a:r>
            <a:r>
              <a:rPr lang="en-US" altLang="zh-CN" sz="2000"/>
              <a:t>&lt;key</a:t>
            </a:r>
            <a:r>
              <a:rPr lang="zh-CN" altLang="zh-CN" sz="2000"/>
              <a:t>，</a:t>
            </a:r>
            <a:r>
              <a:rPr lang="en-US" altLang="zh-CN" sz="2000"/>
              <a:t>value&gt;</a:t>
            </a:r>
            <a:r>
              <a:rPr lang="zh-CN" altLang="zh-CN" sz="2000"/>
              <a:t>的格式存储在</a:t>
            </a:r>
            <a:r>
              <a:rPr lang="en-US" altLang="zh-CN" sz="2000"/>
              <a:t>map</a:t>
            </a:r>
            <a:r>
              <a:rPr lang="zh-CN" altLang="zh-CN" sz="2000"/>
              <a:t>结构中。该类不是线程安全的</a:t>
            </a:r>
          </a:p>
          <a:p>
            <a:pPr eaLnBrk="1" hangingPunct="1"/>
            <a:endParaRPr lang="en-US" altLang="zh-CN" sz="2000" b="1"/>
          </a:p>
          <a:p>
            <a:pPr eaLnBrk="1" hangingPunct="1"/>
            <a:r>
              <a:rPr lang="zh-CN" altLang="zh-CN" sz="2000" b="1"/>
              <a:t>（</a:t>
            </a:r>
            <a:r>
              <a:rPr lang="en-US" altLang="zh-CN" sz="2000" b="1"/>
              <a:t>9</a:t>
            </a:r>
            <a:r>
              <a:rPr lang="zh-CN" altLang="zh-CN" sz="2000" b="1"/>
              <a:t>）</a:t>
            </a:r>
            <a:r>
              <a:rPr lang="en-US" altLang="zh-CN" sz="2000" b="1"/>
              <a:t>Org.apache.hadoop.hbase.client.ResultScanner</a:t>
            </a:r>
            <a:endParaRPr lang="zh-CN" altLang="zh-CN" sz="2000"/>
          </a:p>
          <a:p>
            <a:pPr eaLnBrk="1" hangingPunct="1"/>
            <a:r>
              <a:rPr lang="zh-CN" altLang="zh-CN" sz="2000"/>
              <a:t>客户端获取值的接口</a:t>
            </a:r>
          </a:p>
          <a:p>
            <a:pPr eaLnBrk="1" hangingPunct="1"/>
            <a:r>
              <a:rPr lang="en-US" altLang="zh-CN" sz="2000"/>
              <a:t> </a:t>
            </a:r>
            <a:endParaRPr lang="zh-CN" altLang="zh-CN" sz="2000"/>
          </a:p>
        </p:txBody>
      </p:sp>
    </p:spTree>
    <p:extLst>
      <p:ext uri="{BB962C8B-B14F-4D97-AF65-F5344CB8AC3E}">
        <p14:creationId xmlns:p14="http://schemas.microsoft.com/office/powerpoint/2010/main" val="38788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本章小结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1800" smtClean="0"/>
              <a:t>本章详细介绍了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数据库的知识。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数据库是</a:t>
            </a:r>
            <a:r>
              <a:rPr lang="en-US" altLang="zh-CN" sz="1800" smtClean="0"/>
              <a:t>BigTable</a:t>
            </a:r>
            <a:r>
              <a:rPr lang="zh-CN" altLang="en-US" sz="1800" smtClean="0"/>
              <a:t>的开源实现，和</a:t>
            </a:r>
            <a:r>
              <a:rPr lang="en-US" altLang="zh-CN" sz="1800" smtClean="0"/>
              <a:t>BigTable</a:t>
            </a:r>
            <a:r>
              <a:rPr lang="zh-CN" altLang="en-US" sz="1800" smtClean="0"/>
              <a:t>一样，支持大规模海量数据，分布式并发数据处理效率极高，易于扩展且支持动态伸缩，适用于廉价设备</a:t>
            </a:r>
          </a:p>
          <a:p>
            <a:pPr>
              <a:lnSpc>
                <a:spcPct val="80000"/>
              </a:lnSpc>
            </a:pPr>
            <a:r>
              <a:rPr lang="en-US" altLang="zh-CN" sz="1800" smtClean="0"/>
              <a:t>HBase</a:t>
            </a:r>
            <a:r>
              <a:rPr lang="zh-CN" altLang="en-US" sz="1800" smtClean="0"/>
              <a:t>可以支持</a:t>
            </a:r>
            <a:r>
              <a:rPr lang="en-US" altLang="zh-CN" sz="1800" smtClean="0"/>
              <a:t>Native Java API</a:t>
            </a:r>
            <a:r>
              <a:rPr lang="zh-CN" altLang="en-US" sz="1800" smtClean="0"/>
              <a:t>、</a:t>
            </a:r>
            <a:r>
              <a:rPr lang="en-US" altLang="zh-CN" sz="1800" smtClean="0"/>
              <a:t>HBase Shell</a:t>
            </a:r>
            <a:r>
              <a:rPr lang="zh-CN" altLang="en-US" sz="1800" smtClean="0"/>
              <a:t>、</a:t>
            </a:r>
            <a:r>
              <a:rPr lang="en-US" altLang="zh-CN" sz="1800" smtClean="0"/>
              <a:t>Thrift Gateway</a:t>
            </a:r>
            <a:r>
              <a:rPr lang="zh-CN" altLang="en-US" sz="1800" smtClean="0"/>
              <a:t>、</a:t>
            </a:r>
            <a:r>
              <a:rPr lang="en-US" altLang="zh-CN" sz="1800" smtClean="0"/>
              <a:t>REST Gateway</a:t>
            </a:r>
            <a:r>
              <a:rPr lang="zh-CN" altLang="en-US" sz="1800" smtClean="0"/>
              <a:t>、</a:t>
            </a:r>
            <a:r>
              <a:rPr lang="en-US" altLang="zh-CN" sz="1800" smtClean="0"/>
              <a:t>Pig</a:t>
            </a:r>
            <a:r>
              <a:rPr lang="zh-CN" altLang="en-US" sz="1800" smtClean="0"/>
              <a:t>、</a:t>
            </a:r>
            <a:r>
              <a:rPr lang="en-US" altLang="zh-CN" sz="1800" smtClean="0"/>
              <a:t>Hive</a:t>
            </a:r>
            <a:r>
              <a:rPr lang="zh-CN" altLang="en-US" sz="1800" smtClean="0"/>
              <a:t>等多种访问接口，可以根据具体应用场合选择相应访问方式</a:t>
            </a:r>
          </a:p>
          <a:p>
            <a:pPr>
              <a:lnSpc>
                <a:spcPct val="80000"/>
              </a:lnSpc>
            </a:pPr>
            <a:r>
              <a:rPr lang="en-US" altLang="zh-CN" sz="1800" smtClean="0"/>
              <a:t>HBase</a:t>
            </a:r>
            <a:r>
              <a:rPr lang="zh-CN" altLang="en-US" sz="1800" smtClean="0"/>
              <a:t>实际上就是一个稀疏、多维、持久化存储的映射表，它采用行键、列键和时间戳进行索引，每个值都是未经解释的字符串。本章介绍了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数据在概念视图和物理视图中的差别</a:t>
            </a:r>
          </a:p>
          <a:p>
            <a:pPr>
              <a:lnSpc>
                <a:spcPct val="80000"/>
              </a:lnSpc>
            </a:pPr>
            <a:r>
              <a:rPr lang="en-US" altLang="zh-CN" sz="1800" smtClean="0"/>
              <a:t>HBase</a:t>
            </a:r>
            <a:r>
              <a:rPr lang="zh-CN" altLang="en-US" sz="1800" smtClean="0"/>
              <a:t>采用分区存储，一个大的表会被分拆许多个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，这些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会被分发到不同的服务器上实现分布式存储</a:t>
            </a:r>
          </a:p>
          <a:p>
            <a:pPr>
              <a:lnSpc>
                <a:spcPct val="80000"/>
              </a:lnSpc>
            </a:pPr>
            <a:r>
              <a:rPr lang="en-US" altLang="zh-CN" sz="1800" smtClean="0"/>
              <a:t>HBase</a:t>
            </a:r>
            <a:r>
              <a:rPr lang="zh-CN" altLang="en-US" sz="1800" smtClean="0"/>
              <a:t>的系统架构包括客户端、</a:t>
            </a:r>
            <a:r>
              <a:rPr lang="en-US" altLang="zh-CN" sz="1800" smtClean="0"/>
              <a:t>Zookeeper</a:t>
            </a:r>
            <a:r>
              <a:rPr lang="zh-CN" altLang="en-US" sz="1800" smtClean="0"/>
              <a:t>服务器、</a:t>
            </a:r>
            <a:r>
              <a:rPr lang="en-US" altLang="zh-CN" sz="1800" smtClean="0"/>
              <a:t>Master</a:t>
            </a:r>
            <a:r>
              <a:rPr lang="zh-CN" altLang="en-US" sz="1800" smtClean="0"/>
              <a:t>主服务器、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服务器。客户端包含访问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的接口；</a:t>
            </a:r>
            <a:r>
              <a:rPr lang="en-US" altLang="zh-CN" sz="1800" smtClean="0"/>
              <a:t>Zookeeper</a:t>
            </a:r>
            <a:r>
              <a:rPr lang="zh-CN" altLang="en-US" sz="1800" smtClean="0"/>
              <a:t>服务器负责提供稳定可靠的协同服务；</a:t>
            </a:r>
            <a:r>
              <a:rPr lang="en-US" altLang="zh-CN" sz="1800" smtClean="0"/>
              <a:t>Master</a:t>
            </a:r>
            <a:r>
              <a:rPr lang="zh-CN" altLang="en-US" sz="1800" smtClean="0"/>
              <a:t>主服务器主要负责表和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的管理工作；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服务器负责维护分配给自己的</a:t>
            </a:r>
            <a:r>
              <a:rPr lang="en-US" altLang="zh-CN" sz="1800" smtClean="0"/>
              <a:t>Region</a:t>
            </a:r>
            <a:r>
              <a:rPr lang="zh-CN" altLang="en-US" sz="1800" smtClean="0"/>
              <a:t>，并响应用户的读写请求</a:t>
            </a:r>
          </a:p>
          <a:p>
            <a:pPr>
              <a:lnSpc>
                <a:spcPct val="80000"/>
              </a:lnSpc>
            </a:pPr>
            <a:r>
              <a:rPr lang="zh-CN" altLang="en-US" sz="1800" smtClean="0"/>
              <a:t>本章最后详细介绍了</a:t>
            </a:r>
            <a:r>
              <a:rPr lang="en-US" altLang="zh-CN" sz="1800" smtClean="0"/>
              <a:t>HBase</a:t>
            </a:r>
            <a:r>
              <a:rPr lang="zh-CN" altLang="en-US" sz="1800" smtClean="0"/>
              <a:t>运行机制和编程实践的知识</a:t>
            </a:r>
          </a:p>
          <a:p>
            <a:pPr>
              <a:lnSpc>
                <a:spcPct val="80000"/>
              </a:lnSpc>
            </a:pPr>
            <a:endParaRPr lang="zh-CN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584287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/>
          </p:cNvSpPr>
          <p:nvPr/>
        </p:nvSpPr>
        <p:spPr bwMode="auto">
          <a:xfrm>
            <a:off x="381110" y="1676446"/>
            <a:ext cx="8569325" cy="1470025"/>
          </a:xfrm>
          <a:prstGeom prst="roundRect">
            <a:avLst>
              <a:gd name="adj" fmla="val 16667"/>
            </a:avLst>
          </a:prstGeom>
          <a:noFill/>
          <a:ln w="63500" cmpd="dbl">
            <a:solidFill>
              <a:srgbClr val="4BACC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腾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讯分布式数据仓库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(TDW)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8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Agenda</a:t>
            </a:r>
            <a:endParaRPr lang="zh-CN" altLang="en-US" sz="3600" b="1">
              <a:solidFill>
                <a:schemeClr val="bg1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腾讯公司的海量数据处理平台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腾讯分布式数据仓库（TDW）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的技术点分享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发展展望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1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腾讯公司的产品</a:t>
            </a:r>
          </a:p>
        </p:txBody>
      </p:sp>
      <p:pic>
        <p:nvPicPr>
          <p:cNvPr id="7172" name="图片 4" descr="10384772_2891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57313"/>
            <a:ext cx="7161213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5" descr="腾讯产品战略布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214438"/>
            <a:ext cx="7643812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腾讯海量数据处理平台</a:t>
            </a:r>
          </a:p>
        </p:txBody>
      </p:sp>
      <p:sp>
        <p:nvSpPr>
          <p:cNvPr id="8196" name="流程图: 过程 6"/>
          <p:cNvSpPr>
            <a:spLocks noChangeArrowheads="1"/>
          </p:cNvSpPr>
          <p:nvPr/>
        </p:nvSpPr>
        <p:spPr bwMode="auto">
          <a:xfrm>
            <a:off x="1428750" y="2000250"/>
            <a:ext cx="857250" cy="3500438"/>
          </a:xfrm>
          <a:prstGeom prst="flowChartProcess">
            <a:avLst/>
          </a:prstGeom>
          <a:solidFill>
            <a:srgbClr val="B2C1DB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197" name="流程图: 过程 7"/>
          <p:cNvSpPr>
            <a:spLocks noChangeArrowheads="1"/>
          </p:cNvSpPr>
          <p:nvPr/>
        </p:nvSpPr>
        <p:spPr bwMode="auto">
          <a:xfrm>
            <a:off x="1428750" y="2000250"/>
            <a:ext cx="428625" cy="3500438"/>
          </a:xfrm>
          <a:prstGeom prst="flowChartProcess">
            <a:avLst/>
          </a:prstGeom>
          <a:solidFill>
            <a:srgbClr val="B2C1DB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统一采集</a:t>
            </a:r>
          </a:p>
        </p:txBody>
      </p:sp>
      <p:sp>
        <p:nvSpPr>
          <p:cNvPr id="8198" name="流程图: 过程 8"/>
          <p:cNvSpPr>
            <a:spLocks noChangeArrowheads="1"/>
          </p:cNvSpPr>
          <p:nvPr/>
        </p:nvSpPr>
        <p:spPr bwMode="auto">
          <a:xfrm>
            <a:off x="1857375" y="2000250"/>
            <a:ext cx="428625" cy="2000250"/>
          </a:xfrm>
          <a:prstGeom prst="flowChartProcess">
            <a:avLst/>
          </a:prstGeom>
          <a:solidFill>
            <a:srgbClr val="B2C1DB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实时采集</a:t>
            </a:r>
          </a:p>
        </p:txBody>
      </p:sp>
      <p:sp>
        <p:nvSpPr>
          <p:cNvPr id="8199" name="矩形 9"/>
          <p:cNvSpPr>
            <a:spLocks noChangeArrowheads="1"/>
          </p:cNvSpPr>
          <p:nvPr/>
        </p:nvSpPr>
        <p:spPr bwMode="auto">
          <a:xfrm>
            <a:off x="1857375" y="4000500"/>
            <a:ext cx="428625" cy="1500188"/>
          </a:xfrm>
          <a:prstGeom prst="rect">
            <a:avLst/>
          </a:prstGeom>
          <a:solidFill>
            <a:srgbClr val="B2C1DB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离线采集</a:t>
            </a:r>
          </a:p>
        </p:txBody>
      </p:sp>
      <p:sp>
        <p:nvSpPr>
          <p:cNvPr id="8200" name="流程图: 过程 10"/>
          <p:cNvSpPr>
            <a:spLocks noChangeArrowheads="1"/>
          </p:cNvSpPr>
          <p:nvPr/>
        </p:nvSpPr>
        <p:spPr bwMode="auto">
          <a:xfrm>
            <a:off x="3000375" y="2000250"/>
            <a:ext cx="2786063" cy="357188"/>
          </a:xfrm>
          <a:prstGeom prst="flowChartProcess">
            <a:avLst/>
          </a:prstGeom>
          <a:solidFill>
            <a:srgbClr val="C4BD97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流式计算</a:t>
            </a:r>
          </a:p>
        </p:txBody>
      </p:sp>
      <p:sp>
        <p:nvSpPr>
          <p:cNvPr id="8201" name="流程图: 过程 12"/>
          <p:cNvSpPr>
            <a:spLocks noChangeArrowheads="1"/>
          </p:cNvSpPr>
          <p:nvPr/>
        </p:nvSpPr>
        <p:spPr bwMode="auto">
          <a:xfrm>
            <a:off x="3000375" y="2714625"/>
            <a:ext cx="714375" cy="2786063"/>
          </a:xfrm>
          <a:prstGeom prst="flowChartProcess">
            <a:avLst/>
          </a:prstGeom>
          <a:solidFill>
            <a:srgbClr val="C4BD97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海量存储</a:t>
            </a:r>
            <a:r>
              <a:rPr lang="en-US" altLang="zh-CN" b="1">
                <a:latin typeface="Calibri" panose="020F0502020204030204" pitchFamily="34" charset="0"/>
              </a:rPr>
              <a:t>&amp;</a:t>
            </a:r>
          </a:p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批量处理</a:t>
            </a:r>
          </a:p>
        </p:txBody>
      </p:sp>
      <p:sp>
        <p:nvSpPr>
          <p:cNvPr id="8202" name="流程图: 过程 13"/>
          <p:cNvSpPr>
            <a:spLocks noChangeArrowheads="1"/>
          </p:cNvSpPr>
          <p:nvPr/>
        </p:nvSpPr>
        <p:spPr bwMode="auto">
          <a:xfrm>
            <a:off x="3714750" y="2714625"/>
            <a:ext cx="2071688" cy="2000250"/>
          </a:xfrm>
          <a:prstGeom prst="flowChartProcess">
            <a:avLst/>
          </a:prstGeom>
          <a:solidFill>
            <a:srgbClr val="C4BD97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分布式数据仓库</a:t>
            </a:r>
            <a:endParaRPr lang="en-US" altLang="zh-CN" b="1">
              <a:latin typeface="Calibri" panose="020F0502020204030204" pitchFamily="34" charset="0"/>
            </a:endParaRPr>
          </a:p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（</a:t>
            </a:r>
            <a:r>
              <a:rPr lang="en-US" altLang="zh-CN" b="1">
                <a:latin typeface="Calibri" panose="020F0502020204030204" pitchFamily="34" charset="0"/>
              </a:rPr>
              <a:t>TDW</a:t>
            </a:r>
            <a:r>
              <a:rPr lang="zh-CN" altLang="en-US" b="1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8203" name="流程图: 过程 14"/>
          <p:cNvSpPr>
            <a:spLocks noChangeArrowheads="1"/>
          </p:cNvSpPr>
          <p:nvPr/>
        </p:nvSpPr>
        <p:spPr bwMode="auto">
          <a:xfrm>
            <a:off x="3714750" y="4714875"/>
            <a:ext cx="2071688" cy="785813"/>
          </a:xfrm>
          <a:prstGeom prst="flowChartProcess">
            <a:avLst/>
          </a:prstGeom>
          <a:solidFill>
            <a:srgbClr val="C4BD97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分布式计算平台</a:t>
            </a:r>
            <a:endParaRPr lang="en-US" altLang="zh-CN" b="1">
              <a:latin typeface="Calibri" panose="020F0502020204030204" pitchFamily="34" charset="0"/>
            </a:endParaRPr>
          </a:p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（</a:t>
            </a:r>
            <a:r>
              <a:rPr lang="en-US" altLang="zh-CN" b="1">
                <a:latin typeface="Calibri" panose="020F0502020204030204" pitchFamily="34" charset="0"/>
              </a:rPr>
              <a:t>TDCP</a:t>
            </a:r>
            <a:r>
              <a:rPr lang="zh-CN" altLang="en-US" b="1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8204" name="流程图: 过程 16"/>
          <p:cNvSpPr>
            <a:spLocks noChangeArrowheads="1"/>
          </p:cNvSpPr>
          <p:nvPr/>
        </p:nvSpPr>
        <p:spPr bwMode="auto">
          <a:xfrm>
            <a:off x="6500813" y="4929188"/>
            <a:ext cx="1000125" cy="785812"/>
          </a:xfrm>
          <a:prstGeom prst="flowChartProcess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Calibri" panose="020F0502020204030204" pitchFamily="34" charset="0"/>
              </a:rPr>
              <a:t>BI</a:t>
            </a:r>
          </a:p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分析库</a:t>
            </a:r>
          </a:p>
        </p:txBody>
      </p:sp>
      <p:sp>
        <p:nvSpPr>
          <p:cNvPr id="8205" name="流程图: 过程 17"/>
          <p:cNvSpPr>
            <a:spLocks noChangeArrowheads="1"/>
          </p:cNvSpPr>
          <p:nvPr/>
        </p:nvSpPr>
        <p:spPr bwMode="auto">
          <a:xfrm>
            <a:off x="6500813" y="2000250"/>
            <a:ext cx="1000125" cy="271462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06" name="流程图: 过程 18"/>
          <p:cNvSpPr>
            <a:spLocks noChangeArrowheads="1"/>
          </p:cNvSpPr>
          <p:nvPr/>
        </p:nvSpPr>
        <p:spPr bwMode="auto">
          <a:xfrm>
            <a:off x="6500813" y="2000250"/>
            <a:ext cx="500062" cy="271462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统一分发</a:t>
            </a:r>
          </a:p>
        </p:txBody>
      </p:sp>
      <p:sp>
        <p:nvSpPr>
          <p:cNvPr id="8207" name="流程图: 过程 19"/>
          <p:cNvSpPr>
            <a:spLocks noChangeArrowheads="1"/>
          </p:cNvSpPr>
          <p:nvPr/>
        </p:nvSpPr>
        <p:spPr bwMode="auto">
          <a:xfrm>
            <a:off x="7000875" y="2000250"/>
            <a:ext cx="500063" cy="1428750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实时分发</a:t>
            </a:r>
          </a:p>
        </p:txBody>
      </p:sp>
      <p:sp>
        <p:nvSpPr>
          <p:cNvPr id="8208" name="流程图: 过程 20"/>
          <p:cNvSpPr>
            <a:spLocks noChangeArrowheads="1"/>
          </p:cNvSpPr>
          <p:nvPr/>
        </p:nvSpPr>
        <p:spPr bwMode="auto">
          <a:xfrm>
            <a:off x="7000875" y="3429000"/>
            <a:ext cx="500063" cy="128587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批量分发</a:t>
            </a:r>
          </a:p>
        </p:txBody>
      </p:sp>
      <p:sp>
        <p:nvSpPr>
          <p:cNvPr id="8209" name="右箭头 21"/>
          <p:cNvSpPr>
            <a:spLocks noChangeArrowheads="1"/>
          </p:cNvSpPr>
          <p:nvPr/>
        </p:nvSpPr>
        <p:spPr bwMode="auto">
          <a:xfrm>
            <a:off x="2286000" y="2071688"/>
            <a:ext cx="71437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0" name="右箭头 22"/>
          <p:cNvSpPr>
            <a:spLocks noChangeArrowheads="1"/>
          </p:cNvSpPr>
          <p:nvPr/>
        </p:nvSpPr>
        <p:spPr bwMode="auto">
          <a:xfrm>
            <a:off x="2286000" y="4786313"/>
            <a:ext cx="71437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1" name="右箭头 23"/>
          <p:cNvSpPr>
            <a:spLocks noChangeArrowheads="1"/>
          </p:cNvSpPr>
          <p:nvPr/>
        </p:nvSpPr>
        <p:spPr bwMode="auto">
          <a:xfrm>
            <a:off x="2286000" y="3429000"/>
            <a:ext cx="714375" cy="2143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2" name="右箭头 24"/>
          <p:cNvSpPr>
            <a:spLocks noChangeArrowheads="1"/>
          </p:cNvSpPr>
          <p:nvPr/>
        </p:nvSpPr>
        <p:spPr bwMode="auto">
          <a:xfrm rot="5400000" flipV="1">
            <a:off x="4175125" y="2254251"/>
            <a:ext cx="325437" cy="531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3" name="右箭头 25"/>
          <p:cNvSpPr>
            <a:spLocks noChangeArrowheads="1"/>
          </p:cNvSpPr>
          <p:nvPr/>
        </p:nvSpPr>
        <p:spPr bwMode="auto">
          <a:xfrm rot="-1324003">
            <a:off x="5786438" y="3286125"/>
            <a:ext cx="714375" cy="4286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4" name="右箭头 26"/>
          <p:cNvSpPr>
            <a:spLocks noChangeArrowheads="1"/>
          </p:cNvSpPr>
          <p:nvPr/>
        </p:nvSpPr>
        <p:spPr bwMode="auto">
          <a:xfrm rot="2794767">
            <a:off x="5684045" y="4425156"/>
            <a:ext cx="919162" cy="428625"/>
          </a:xfrm>
          <a:prstGeom prst="rightArrow">
            <a:avLst>
              <a:gd name="adj1" fmla="val 50000"/>
              <a:gd name="adj2" fmla="val 50047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5" name="流程图: 过程 27"/>
          <p:cNvSpPr>
            <a:spLocks noChangeArrowheads="1"/>
          </p:cNvSpPr>
          <p:nvPr/>
        </p:nvSpPr>
        <p:spPr bwMode="auto">
          <a:xfrm>
            <a:off x="1428750" y="1428750"/>
            <a:ext cx="6072188" cy="357188"/>
          </a:xfrm>
          <a:prstGeom prst="flowChartProcess">
            <a:avLst/>
          </a:prstGeom>
          <a:solidFill>
            <a:srgbClr val="FFC000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统一数据流工作流管理（</a:t>
            </a:r>
            <a:r>
              <a:rPr lang="en-US" altLang="zh-CN" b="1">
                <a:latin typeface="Calibri" panose="020F0502020204030204" pitchFamily="34" charset="0"/>
              </a:rPr>
              <a:t>USP</a:t>
            </a:r>
            <a:r>
              <a:rPr lang="zh-CN" altLang="en-US" b="1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8216" name="矩形 28"/>
          <p:cNvSpPr>
            <a:spLocks noChangeArrowheads="1"/>
          </p:cNvSpPr>
          <p:nvPr/>
        </p:nvSpPr>
        <p:spPr bwMode="auto">
          <a:xfrm>
            <a:off x="1071563" y="1143000"/>
            <a:ext cx="7000875" cy="5072063"/>
          </a:xfrm>
          <a:prstGeom prst="rect">
            <a:avLst/>
          </a:prstGeom>
          <a:noFill/>
          <a:ln w="25400">
            <a:solidFill>
              <a:srgbClr val="385D8A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17" name="流程图: 过程 29"/>
          <p:cNvSpPr>
            <a:spLocks noChangeArrowheads="1"/>
          </p:cNvSpPr>
          <p:nvPr/>
        </p:nvSpPr>
        <p:spPr bwMode="auto">
          <a:xfrm>
            <a:off x="5286375" y="5786438"/>
            <a:ext cx="2786063" cy="428625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海量数据平台</a:t>
            </a:r>
          </a:p>
        </p:txBody>
      </p:sp>
      <p:sp>
        <p:nvSpPr>
          <p:cNvPr id="8218" name="流程图: 过程 30"/>
          <p:cNvSpPr>
            <a:spLocks noChangeArrowheads="1"/>
          </p:cNvSpPr>
          <p:nvPr/>
        </p:nvSpPr>
        <p:spPr bwMode="auto">
          <a:xfrm>
            <a:off x="214313" y="1500188"/>
            <a:ext cx="428625" cy="3357562"/>
          </a:xfrm>
          <a:prstGeom prst="flowChartProcess">
            <a:avLst/>
          </a:prstGeom>
          <a:solidFill>
            <a:srgbClr val="00B0F0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产品</a:t>
            </a:r>
          </a:p>
        </p:txBody>
      </p:sp>
      <p:sp>
        <p:nvSpPr>
          <p:cNvPr id="8219" name="流程图: 过程 31"/>
          <p:cNvSpPr>
            <a:spLocks noChangeArrowheads="1"/>
          </p:cNvSpPr>
          <p:nvPr/>
        </p:nvSpPr>
        <p:spPr bwMode="auto">
          <a:xfrm>
            <a:off x="8429625" y="2357438"/>
            <a:ext cx="428625" cy="3143250"/>
          </a:xfrm>
          <a:prstGeom prst="flowChartProcess">
            <a:avLst/>
          </a:prstGeom>
          <a:solidFill>
            <a:srgbClr val="00B0F0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latin typeface="Calibri" panose="020F0502020204030204" pitchFamily="34" charset="0"/>
              </a:rPr>
              <a:t>产品</a:t>
            </a:r>
          </a:p>
        </p:txBody>
      </p:sp>
      <p:sp>
        <p:nvSpPr>
          <p:cNvPr id="8220" name="右箭头 32"/>
          <p:cNvSpPr>
            <a:spLocks noChangeArrowheads="1"/>
          </p:cNvSpPr>
          <p:nvPr/>
        </p:nvSpPr>
        <p:spPr bwMode="auto">
          <a:xfrm rot="-1562560">
            <a:off x="666750" y="1698625"/>
            <a:ext cx="779463" cy="285750"/>
          </a:xfrm>
          <a:prstGeom prst="rightArrow">
            <a:avLst>
              <a:gd name="adj1" fmla="val 50000"/>
              <a:gd name="adj2" fmla="val 49896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21" name="右箭头 33"/>
          <p:cNvSpPr>
            <a:spLocks noChangeArrowheads="1"/>
          </p:cNvSpPr>
          <p:nvPr/>
        </p:nvSpPr>
        <p:spPr bwMode="auto">
          <a:xfrm>
            <a:off x="642938" y="3857625"/>
            <a:ext cx="785812" cy="28575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22" name="右箭头 34"/>
          <p:cNvSpPr>
            <a:spLocks noChangeArrowheads="1"/>
          </p:cNvSpPr>
          <p:nvPr/>
        </p:nvSpPr>
        <p:spPr bwMode="auto">
          <a:xfrm>
            <a:off x="7500938" y="3214688"/>
            <a:ext cx="928687" cy="357187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23" name="右箭头 35"/>
          <p:cNvSpPr>
            <a:spLocks noChangeArrowheads="1"/>
          </p:cNvSpPr>
          <p:nvPr/>
        </p:nvSpPr>
        <p:spPr bwMode="auto">
          <a:xfrm rot="-1539822">
            <a:off x="7515225" y="4872038"/>
            <a:ext cx="971550" cy="285750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24" name="右箭头 37"/>
          <p:cNvSpPr>
            <a:spLocks noChangeArrowheads="1"/>
          </p:cNvSpPr>
          <p:nvPr/>
        </p:nvSpPr>
        <p:spPr bwMode="auto">
          <a:xfrm rot="2794767">
            <a:off x="5642770" y="2294731"/>
            <a:ext cx="995362" cy="428625"/>
          </a:xfrm>
          <a:prstGeom prst="rightArrow">
            <a:avLst>
              <a:gd name="adj1" fmla="val 50000"/>
              <a:gd name="adj2" fmla="val 50014"/>
            </a:avLst>
          </a:prstGeom>
          <a:solidFill>
            <a:srgbClr val="AE4845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00" fill="hold"/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2E1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00" fill="hold"/>
                                        <p:tgtEl>
                                          <p:spTgt spid="8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2E1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 autoUpdateAnimBg="0"/>
      <p:bldP spid="8197" grpId="0" animBg="1" autoUpdateAnimBg="0"/>
      <p:bldP spid="8198" grpId="0" animBg="1" autoUpdateAnimBg="0"/>
      <p:bldP spid="8199" grpId="0" animBg="1" autoUpdateAnimBg="0"/>
      <p:bldP spid="8200" grpId="0" animBg="1" autoUpdateAnimBg="0"/>
      <p:bldP spid="8201" grpId="0" animBg="1" autoUpdateAnimBg="0"/>
      <p:bldP spid="8202" grpId="0" build="allAtOnce" animBg="1" autoUpdateAnimBg="0"/>
      <p:bldP spid="8203" grpId="0" animBg="1" autoUpdateAnimBg="0"/>
      <p:bldP spid="8204" grpId="0" animBg="1" autoUpdateAnimBg="0"/>
      <p:bldP spid="8205" grpId="0" animBg="1" autoUpdateAnimBg="0"/>
      <p:bldP spid="8206" grpId="0" animBg="1" autoUpdateAnimBg="0"/>
      <p:bldP spid="8207" grpId="0" animBg="1" autoUpdateAnimBg="0"/>
      <p:bldP spid="8208" grpId="0" animBg="1" autoUpdateAnimBg="0"/>
      <p:bldP spid="8209" grpId="0" animBg="1" autoUpdateAnimBg="0"/>
      <p:bldP spid="8210" grpId="0" animBg="1" autoUpdateAnimBg="0"/>
      <p:bldP spid="8211" grpId="0" animBg="1" autoUpdateAnimBg="0"/>
      <p:bldP spid="8212" grpId="0" animBg="1" autoUpdateAnimBg="0"/>
      <p:bldP spid="8213" grpId="0" animBg="1" autoUpdateAnimBg="0"/>
      <p:bldP spid="8214" grpId="0" animBg="1" autoUpdateAnimBg="0"/>
      <p:bldP spid="8215" grpId="0" animBg="1" autoUpdateAnimBg="0"/>
      <p:bldP spid="8216" grpId="0" animBg="1" autoUpdateAnimBg="0"/>
      <p:bldP spid="8217" grpId="0" autoUpdateAnimBg="0"/>
      <p:bldP spid="8218" grpId="0" animBg="1" autoUpdateAnimBg="0"/>
      <p:bldP spid="8219" grpId="0" animBg="1" autoUpdateAnimBg="0"/>
      <p:bldP spid="8220" grpId="0" animBg="1" autoUpdateAnimBg="0"/>
      <p:bldP spid="8221" grpId="0" animBg="1" autoUpdateAnimBg="0"/>
      <p:bldP spid="8222" grpId="0" animBg="1" autoUpdateAnimBg="0"/>
      <p:bldP spid="8223" grpId="0" animBg="1" autoUpdateAnimBg="0"/>
      <p:bldP spid="8224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Agenda</a:t>
            </a:r>
            <a:endParaRPr lang="zh-CN" altLang="en-US" sz="3600" b="1">
              <a:solidFill>
                <a:srgbClr val="FFFFFF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腾讯公司的海量数据处理平台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腾讯分布式数据仓库（TDW）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的技术点分享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发展展望</a:t>
            </a: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1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2"/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en-US" altLang="en-US" dirty="0" smtClean="0"/>
              <a:t>6.1.2</a:t>
            </a:r>
            <a:r>
              <a:rPr lang="en-US" altLang="en-US" dirty="0" smtClean="0"/>
              <a:t>	</a:t>
            </a:r>
            <a:r>
              <a:rPr lang="en-US" altLang="en-US" dirty="0" err="1" smtClean="0"/>
              <a:t>HBase简介</a:t>
            </a:r>
            <a:endParaRPr lang="zh-CN" altLang="en-US" dirty="0" smtClean="0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333375" y="1295400"/>
            <a:ext cx="87344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/>
              <a:t>HBase</a:t>
            </a:r>
            <a:r>
              <a:rPr lang="zh-CN" altLang="en-US"/>
              <a:t>是一个高可靠、高性能、面向列、可伸缩的分布式数据库，是谷歌</a:t>
            </a:r>
            <a:r>
              <a:rPr lang="en-US" altLang="zh-CN"/>
              <a:t>BigTable</a:t>
            </a:r>
            <a:r>
              <a:rPr lang="zh-CN" altLang="en-US"/>
              <a:t>的开源实现，主要用来存储非结构化和半结构化的松散数据。</a:t>
            </a:r>
            <a:r>
              <a:rPr lang="en-US" altLang="zh-CN"/>
              <a:t>HBase</a:t>
            </a:r>
            <a:r>
              <a:rPr lang="zh-CN" altLang="en-US"/>
              <a:t>的目标是处理非常庞大的表，可以通过水平扩展的方式，利用廉价计算机集群处理由超过</a:t>
            </a:r>
            <a:r>
              <a:rPr lang="en-US" altLang="zh-CN"/>
              <a:t>10</a:t>
            </a:r>
            <a:r>
              <a:rPr lang="zh-CN" altLang="en-US"/>
              <a:t>亿行数据和数百万列元素组成的数据表 </a:t>
            </a:r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63246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2057400" y="6096000"/>
            <a:ext cx="532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 smtClean="0"/>
              <a:t>图</a:t>
            </a:r>
            <a:r>
              <a:rPr lang="en-US" altLang="zh-CN" dirty="0" smtClean="0"/>
              <a:t>6-1 </a:t>
            </a:r>
            <a:r>
              <a:rPr lang="en-US" altLang="zh-CN" dirty="0"/>
              <a:t>Hadoop</a:t>
            </a:r>
            <a:r>
              <a:rPr lang="zh-CN" altLang="en-US" dirty="0"/>
              <a:t>生态系统中</a:t>
            </a:r>
            <a:r>
              <a:rPr lang="en-US" altLang="zh-CN" dirty="0" err="1"/>
              <a:t>HBase</a:t>
            </a:r>
            <a:r>
              <a:rPr lang="zh-CN" altLang="en-US" dirty="0"/>
              <a:t>与其他部分的关系 </a:t>
            </a:r>
          </a:p>
        </p:txBody>
      </p:sp>
    </p:spTree>
    <p:extLst>
      <p:ext uri="{BB962C8B-B14F-4D97-AF65-F5344CB8AC3E}">
        <p14:creationId xmlns:p14="http://schemas.microsoft.com/office/powerpoint/2010/main" val="141724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23813"/>
            <a:ext cx="9144000" cy="8334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是什么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/>
        </p:nvSpPr>
        <p:spPr bwMode="auto">
          <a:xfrm>
            <a:off x="252413" y="1196975"/>
            <a:ext cx="799306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分布式数据仓库(TDW)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Tencent distributed Data Warehouse 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腾讯海量数据处理平台的核心部件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基于开源软件</a:t>
            </a:r>
            <a:r>
              <a:rPr lang="en-US" altLang="zh-CN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hadoop</a:t>
            </a:r>
            <a:r>
              <a:rPr lang="zh-CN" altLang="en-US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hive</a:t>
            </a:r>
            <a:r>
              <a:rPr lang="zh-CN" altLang="en-US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，大量的优化和改造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endParaRPr lang="zh-CN" altLang="en-US" sz="28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14341" name="图片 4" descr="TDW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857500"/>
            <a:ext cx="335438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图片 5" descr="hadoopelephant_rgb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5072063"/>
            <a:ext cx="30480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图片 6" descr="hive_logo_medi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4786313"/>
            <a:ext cx="1428750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1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TDW特性列表（部分）</a:t>
            </a:r>
          </a:p>
        </p:txBody>
      </p:sp>
      <p:graphicFrame>
        <p:nvGraphicFramePr>
          <p:cNvPr id="11268" name="Group 4"/>
          <p:cNvGraphicFramePr>
            <a:graphicFrameLocks noGrp="1"/>
          </p:cNvGraphicFramePr>
          <p:nvPr/>
        </p:nvGraphicFramePr>
        <p:xfrm>
          <a:off x="642938" y="1143000"/>
          <a:ext cx="7786687" cy="5286379"/>
        </p:xfrm>
        <a:graphic>
          <a:graphicData uri="http://schemas.openxmlformats.org/drawingml/2006/table">
            <a:tbl>
              <a:tblPr/>
              <a:tblGrid>
                <a:gridCol w="2606675"/>
                <a:gridCol w="5180012"/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特性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说明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存储和计算天然容灾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集群中个别节点down机不影响存储和计算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存储和计算线性扩展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通过添加节点线性扩展存储和计算能力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SQL语言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select、insert、join、where、groupby、having、limit、orderby、分区、视图等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SQL函数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简单函数、聚合函数、窗口函数、数据挖掘函数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过程语言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以python语言为母体的PL/python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多维分析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rollup、cube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MapReduce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允许提交MR任务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多种存储结构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可压缩的文本/结构化/列存储、ProtoBuf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SQL/MED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可访问和管理PostgreSQL、Oracle数据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完善的开发环境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集成开发环境TDW IDE、命令行工具PLClient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强大的管理台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图形化的任务依赖配置、数据流转配置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可定制功能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宋体" pitchFamily="2" charset="-122"/>
                        </a:rPr>
                        <a:t>根据公司业务特点，定制功能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9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模板 封面.jpg"/>
          <p:cNvPicPr>
            <a:picLocks noChangeAspect="1"/>
          </p:cNvPicPr>
          <p:nvPr/>
        </p:nvPicPr>
        <p:blipFill>
          <a:blip r:embed="rId3"/>
          <a:srcRect b="88450"/>
          <a:stretch>
            <a:fillRect/>
          </a:stretch>
        </p:blipFill>
        <p:spPr>
          <a:xfrm>
            <a:off x="0" y="0"/>
            <a:ext cx="9144000" cy="83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387" name="标题 1"/>
          <p:cNvSpPr txBox="1">
            <a:spLocks/>
          </p:cNvSpPr>
          <p:nvPr/>
        </p:nvSpPr>
        <p:spPr bwMode="auto">
          <a:xfrm>
            <a:off x="323850" y="0"/>
            <a:ext cx="86042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FFFF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海量数据离线处理解决方案</a:t>
            </a:r>
          </a:p>
        </p:txBody>
      </p:sp>
      <p:grpSp>
        <p:nvGrpSpPr>
          <p:cNvPr id="16388" name="组合 3"/>
          <p:cNvGrpSpPr>
            <a:grpSpLocks/>
          </p:cNvGrpSpPr>
          <p:nvPr/>
        </p:nvGrpSpPr>
        <p:grpSpPr bwMode="auto">
          <a:xfrm>
            <a:off x="722313" y="1479550"/>
            <a:ext cx="7521575" cy="4686300"/>
            <a:chOff x="1116013" y="1917700"/>
            <a:chExt cx="6913562" cy="4175125"/>
          </a:xfrm>
        </p:grpSpPr>
        <p:sp>
          <p:nvSpPr>
            <p:cNvPr id="16389" name="AutoShape 16"/>
            <p:cNvSpPr>
              <a:spLocks noChangeArrowheads="1"/>
            </p:cNvSpPr>
            <p:nvPr/>
          </p:nvSpPr>
          <p:spPr bwMode="auto">
            <a:xfrm>
              <a:off x="1116013" y="3141663"/>
              <a:ext cx="5600700" cy="2951162"/>
            </a:xfrm>
            <a:prstGeom prst="roundRect">
              <a:avLst>
                <a:gd name="adj" fmla="val 8292"/>
              </a:avLst>
            </a:prstGeom>
            <a:solidFill>
              <a:srgbClr val="DDDDDD"/>
            </a:solidFill>
            <a:ln w="38100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1400">
                <a:solidFill>
                  <a:srgbClr val="0033CC"/>
                </a:solidFill>
              </a:endParaRPr>
            </a:p>
          </p:txBody>
        </p:sp>
        <p:sp>
          <p:nvSpPr>
            <p:cNvPr id="16390" name="Rounded Rectangle 70"/>
            <p:cNvSpPr>
              <a:spLocks noChangeArrowheads="1"/>
            </p:cNvSpPr>
            <p:nvPr/>
          </p:nvSpPr>
          <p:spPr bwMode="auto">
            <a:xfrm>
              <a:off x="1258888" y="3335338"/>
              <a:ext cx="1660525" cy="831850"/>
            </a:xfrm>
            <a:prstGeom prst="roundRect">
              <a:avLst>
                <a:gd name="adj" fmla="val 11926"/>
              </a:avLst>
            </a:prstGeom>
            <a:noFill/>
            <a:ln w="28575">
              <a:solidFill>
                <a:srgbClr val="C423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2400" u="sng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91" name="Text Box 21"/>
            <p:cNvSpPr txBox="1">
              <a:spLocks noChangeArrowheads="1"/>
            </p:cNvSpPr>
            <p:nvPr/>
          </p:nvSpPr>
          <p:spPr bwMode="auto">
            <a:xfrm>
              <a:off x="1244643" y="3613150"/>
              <a:ext cx="1620837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b="1">
                  <a:solidFill>
                    <a:srgbClr val="C42308"/>
                  </a:solidFill>
                </a:rPr>
                <a:t>IDE</a:t>
              </a:r>
              <a:endParaRPr lang="en-US" altLang="zh-CN" b="1">
                <a:solidFill>
                  <a:srgbClr val="C42308"/>
                </a:solidFill>
              </a:endParaRPr>
            </a:p>
          </p:txBody>
        </p:sp>
        <p:sp>
          <p:nvSpPr>
            <p:cNvPr id="16392" name="AutoShape 37"/>
            <p:cNvSpPr>
              <a:spLocks noChangeArrowheads="1"/>
            </p:cNvSpPr>
            <p:nvPr/>
          </p:nvSpPr>
          <p:spPr bwMode="auto">
            <a:xfrm flipV="1">
              <a:off x="1476375" y="4919663"/>
              <a:ext cx="4867275" cy="646112"/>
            </a:xfrm>
            <a:prstGeom prst="roundRect">
              <a:avLst>
                <a:gd name="adj" fmla="val 8745"/>
              </a:avLst>
            </a:prstGeom>
            <a:solidFill>
              <a:srgbClr val="EAEAEA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14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393" name="Text Box 43"/>
            <p:cNvSpPr txBox="1">
              <a:spLocks noChangeArrowheads="1"/>
            </p:cNvSpPr>
            <p:nvPr/>
          </p:nvSpPr>
          <p:spPr bwMode="auto">
            <a:xfrm>
              <a:off x="1547813" y="4527550"/>
              <a:ext cx="814387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238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4238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4238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4238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4238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238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238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238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2386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50000"/>
                </a:spcBef>
                <a:buClr>
                  <a:srgbClr val="000080"/>
                </a:buClr>
                <a:buSzPct val="90000"/>
                <a:buFont typeface="Monotype Sorts"/>
                <a:buNone/>
              </a:pPr>
              <a:r>
                <a:rPr lang="zh-CN" altLang="en-US" sz="1600" b="1">
                  <a:solidFill>
                    <a:srgbClr val="1F497D"/>
                  </a:solidFill>
                  <a:latin typeface="Candara" panose="020E0502030303020204" pitchFamily="34" charset="0"/>
                </a:rPr>
                <a:t>三大引擎</a:t>
              </a:r>
            </a:p>
          </p:txBody>
        </p:sp>
        <p:sp>
          <p:nvSpPr>
            <p:cNvPr id="16394" name="Rounded Rectangle 70"/>
            <p:cNvSpPr>
              <a:spLocks noChangeArrowheads="1"/>
            </p:cNvSpPr>
            <p:nvPr/>
          </p:nvSpPr>
          <p:spPr bwMode="auto">
            <a:xfrm>
              <a:off x="1312863" y="4456113"/>
              <a:ext cx="5192712" cy="1328737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2400" u="sng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95" name="TextBox 71"/>
            <p:cNvSpPr txBox="1">
              <a:spLocks noChangeArrowheads="1"/>
            </p:cNvSpPr>
            <p:nvPr/>
          </p:nvSpPr>
          <p:spPr bwMode="auto">
            <a:xfrm>
              <a:off x="1408113" y="4456113"/>
              <a:ext cx="50038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b="1">
                  <a:solidFill>
                    <a:srgbClr val="C42308"/>
                  </a:solidFill>
                </a:rPr>
                <a:t>TDW Core</a:t>
              </a:r>
            </a:p>
          </p:txBody>
        </p:sp>
        <p:sp>
          <p:nvSpPr>
            <p:cNvPr id="16396" name="AutoShape 27"/>
            <p:cNvSpPr>
              <a:spLocks noChangeArrowheads="1"/>
            </p:cNvSpPr>
            <p:nvPr/>
          </p:nvSpPr>
          <p:spPr bwMode="auto">
            <a:xfrm>
              <a:off x="2101850" y="5103813"/>
              <a:ext cx="869950" cy="260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65 w 21600"/>
                <a:gd name="T13" fmla="*/ 2207 h 21600"/>
                <a:gd name="T14" fmla="*/ 19335 w 21600"/>
                <a:gd name="T15" fmla="*/ 1939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41" y="21600"/>
                  </a:lnTo>
                  <a:lnTo>
                    <a:pt x="2065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BCC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lIns="8557" tIns="8557" rIns="8557" bIns="8557" anchor="ctr"/>
            <a:lstStyle/>
            <a:p>
              <a:endParaRPr lang="zh-CN" altLang="en-US"/>
            </a:p>
          </p:txBody>
        </p:sp>
        <p:sp>
          <p:nvSpPr>
            <p:cNvPr id="16397" name="Text Box 28"/>
            <p:cNvSpPr txBox="1">
              <a:spLocks noChangeArrowheads="1"/>
            </p:cNvSpPr>
            <p:nvPr/>
          </p:nvSpPr>
          <p:spPr bwMode="auto">
            <a:xfrm>
              <a:off x="2457450" y="5132388"/>
              <a:ext cx="182563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Candara" panose="020E0502030303020204" pitchFamily="34" charset="0"/>
                </a:rPr>
                <a:t>SE</a:t>
              </a:r>
            </a:p>
          </p:txBody>
        </p:sp>
        <p:sp>
          <p:nvSpPr>
            <p:cNvPr id="16398" name="AutoShape 31"/>
            <p:cNvSpPr>
              <a:spLocks noChangeArrowheads="1"/>
            </p:cNvSpPr>
            <p:nvPr/>
          </p:nvSpPr>
          <p:spPr bwMode="auto">
            <a:xfrm>
              <a:off x="4633913" y="5105400"/>
              <a:ext cx="869950" cy="260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68 w 21600"/>
                <a:gd name="T13" fmla="*/ 2207 h 21600"/>
                <a:gd name="T14" fmla="*/ 19332 w 21600"/>
                <a:gd name="T15" fmla="*/ 1939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41" y="21600"/>
                  </a:lnTo>
                  <a:lnTo>
                    <a:pt x="2065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BCC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lIns="8557" tIns="8557" rIns="8557" bIns="8557" anchor="ctr"/>
            <a:lstStyle/>
            <a:p>
              <a:endParaRPr lang="zh-CN" altLang="en-US"/>
            </a:p>
          </p:txBody>
        </p:sp>
        <p:grpSp>
          <p:nvGrpSpPr>
            <p:cNvPr id="16399" name="Group 14"/>
            <p:cNvGrpSpPr>
              <a:grpSpLocks/>
            </p:cNvGrpSpPr>
            <p:nvPr/>
          </p:nvGrpSpPr>
          <p:grpSpPr bwMode="auto">
            <a:xfrm>
              <a:off x="6805613" y="2278063"/>
              <a:ext cx="1216025" cy="3798887"/>
              <a:chOff x="0" y="0"/>
              <a:chExt cx="766" cy="2838"/>
            </a:xfrm>
          </p:grpSpPr>
          <p:sp>
            <p:nvSpPr>
              <p:cNvPr id="16415" name="AutoShape 2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6" cy="2838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endParaRPr lang="zh-CN" altLang="en-US" sz="1400">
                  <a:solidFill>
                    <a:srgbClr val="0033CC"/>
                  </a:solidFill>
                </a:endParaRPr>
              </a:p>
            </p:txBody>
          </p:sp>
          <p:sp>
            <p:nvSpPr>
              <p:cNvPr id="16416" name="Rectangle 29"/>
              <p:cNvSpPr>
                <a:spLocks noChangeArrowheads="1"/>
              </p:cNvSpPr>
              <p:nvPr/>
            </p:nvSpPr>
            <p:spPr bwMode="auto">
              <a:xfrm>
                <a:off x="65" y="677"/>
                <a:ext cx="631" cy="4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20000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zh-CN" altLang="en-US" sz="1400" b="1">
                    <a:solidFill>
                      <a:srgbClr val="000000"/>
                    </a:solidFill>
                  </a:rPr>
                  <a:t>操作台</a:t>
                </a:r>
              </a:p>
            </p:txBody>
          </p:sp>
          <p:sp>
            <p:nvSpPr>
              <p:cNvPr id="16417" name="Rectangle 30"/>
              <p:cNvSpPr>
                <a:spLocks noChangeArrowheads="1"/>
              </p:cNvSpPr>
              <p:nvPr/>
            </p:nvSpPr>
            <p:spPr bwMode="auto">
              <a:xfrm>
                <a:off x="57" y="1205"/>
                <a:ext cx="631" cy="4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20000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zh-CN" altLang="en-US" sz="1400" b="1">
                    <a:solidFill>
                      <a:srgbClr val="000000"/>
                    </a:solidFill>
                  </a:rPr>
                  <a:t>后台接入</a:t>
                </a:r>
              </a:p>
            </p:txBody>
          </p:sp>
          <p:sp>
            <p:nvSpPr>
              <p:cNvPr id="16418" name="Rectangle 31"/>
              <p:cNvSpPr>
                <a:spLocks noChangeArrowheads="1"/>
              </p:cNvSpPr>
              <p:nvPr/>
            </p:nvSpPr>
            <p:spPr bwMode="auto">
              <a:xfrm>
                <a:off x="63" y="1685"/>
                <a:ext cx="631" cy="3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20000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zh-CN" altLang="en-US" sz="1400" b="1">
                    <a:solidFill>
                      <a:srgbClr val="000000"/>
                    </a:solidFill>
                  </a:rPr>
                  <a:t>数据流转</a:t>
                </a:r>
              </a:p>
            </p:txBody>
          </p:sp>
          <p:sp>
            <p:nvSpPr>
              <p:cNvPr id="16419" name="Rectangle 32"/>
              <p:cNvSpPr>
                <a:spLocks noChangeArrowheads="1"/>
              </p:cNvSpPr>
              <p:nvPr/>
            </p:nvSpPr>
            <p:spPr bwMode="auto">
              <a:xfrm>
                <a:off x="65" y="2165"/>
                <a:ext cx="631" cy="3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20000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zh-CN" altLang="en-US" sz="1400" b="1">
                    <a:solidFill>
                      <a:srgbClr val="000000"/>
                    </a:solidFill>
                  </a:rPr>
                  <a:t>工作流</a:t>
                </a:r>
              </a:p>
            </p:txBody>
          </p:sp>
          <p:sp>
            <p:nvSpPr>
              <p:cNvPr id="16420" name="Rectangle 35"/>
              <p:cNvSpPr>
                <a:spLocks noChangeArrowheads="1"/>
              </p:cNvSpPr>
              <p:nvPr/>
            </p:nvSpPr>
            <p:spPr bwMode="auto">
              <a:xfrm>
                <a:off x="65" y="149"/>
                <a:ext cx="66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ts val="25"/>
                  </a:spcBef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zh-CN" altLang="en-US" b="1">
                    <a:solidFill>
                      <a:srgbClr val="C0504D"/>
                    </a:solidFill>
                  </a:rPr>
                  <a:t>USP</a:t>
                </a:r>
              </a:p>
            </p:txBody>
          </p:sp>
        </p:grpSp>
        <p:sp>
          <p:nvSpPr>
            <p:cNvPr id="16400" name="AutoShape 27"/>
            <p:cNvSpPr>
              <a:spLocks noChangeArrowheads="1"/>
            </p:cNvSpPr>
            <p:nvPr/>
          </p:nvSpPr>
          <p:spPr bwMode="auto">
            <a:xfrm>
              <a:off x="3309938" y="5103813"/>
              <a:ext cx="869950" cy="260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65 w 21600"/>
                <a:gd name="T13" fmla="*/ 2207 h 21600"/>
                <a:gd name="T14" fmla="*/ 19335 w 21600"/>
                <a:gd name="T15" fmla="*/ 1939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41" y="21600"/>
                  </a:lnTo>
                  <a:lnTo>
                    <a:pt x="2065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BCC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lIns="8557" tIns="8557" rIns="8557" bIns="8557" anchor="ctr"/>
            <a:lstStyle/>
            <a:p>
              <a:endParaRPr lang="zh-CN" altLang="en-US"/>
            </a:p>
          </p:txBody>
        </p:sp>
        <p:sp>
          <p:nvSpPr>
            <p:cNvPr id="16401" name="Text Box 28"/>
            <p:cNvSpPr txBox="1">
              <a:spLocks noChangeArrowheads="1"/>
            </p:cNvSpPr>
            <p:nvPr/>
          </p:nvSpPr>
          <p:spPr bwMode="auto">
            <a:xfrm>
              <a:off x="3660775" y="5121275"/>
              <a:ext cx="190500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Candara" panose="020E0502030303020204" pitchFamily="34" charset="0"/>
                </a:rPr>
                <a:t>CE</a:t>
              </a:r>
            </a:p>
          </p:txBody>
        </p:sp>
        <p:sp>
          <p:nvSpPr>
            <p:cNvPr id="16402" name="Text Box 28"/>
            <p:cNvSpPr txBox="1">
              <a:spLocks noChangeArrowheads="1"/>
            </p:cNvSpPr>
            <p:nvPr/>
          </p:nvSpPr>
          <p:spPr bwMode="auto">
            <a:xfrm>
              <a:off x="4932363" y="5103813"/>
              <a:ext cx="2159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Candara" panose="020E0502030303020204" pitchFamily="34" charset="0"/>
                </a:rPr>
                <a:t>QE</a:t>
              </a:r>
            </a:p>
          </p:txBody>
        </p:sp>
        <p:sp>
          <p:nvSpPr>
            <p:cNvPr id="16403" name="Rounded Rectangle 70"/>
            <p:cNvSpPr>
              <a:spLocks noChangeArrowheads="1"/>
            </p:cNvSpPr>
            <p:nvPr/>
          </p:nvSpPr>
          <p:spPr bwMode="auto">
            <a:xfrm>
              <a:off x="3127375" y="3348038"/>
              <a:ext cx="1660525" cy="831850"/>
            </a:xfrm>
            <a:prstGeom prst="roundRect">
              <a:avLst>
                <a:gd name="adj" fmla="val 11926"/>
              </a:avLst>
            </a:prstGeom>
            <a:noFill/>
            <a:ln w="28575">
              <a:solidFill>
                <a:srgbClr val="C4230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2400" u="sng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04" name="Text Box 21"/>
            <p:cNvSpPr txBox="1">
              <a:spLocks noChangeArrowheads="1"/>
            </p:cNvSpPr>
            <p:nvPr/>
          </p:nvSpPr>
          <p:spPr bwMode="auto">
            <a:xfrm>
              <a:off x="2905125" y="3595688"/>
              <a:ext cx="2129234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b="1">
                  <a:solidFill>
                    <a:srgbClr val="C42308"/>
                  </a:solidFill>
                </a:rPr>
                <a:t>BI库</a:t>
              </a:r>
            </a:p>
          </p:txBody>
        </p:sp>
        <p:sp>
          <p:nvSpPr>
            <p:cNvPr id="16405" name="Rounded Rectangle 70"/>
            <p:cNvSpPr>
              <a:spLocks noChangeArrowheads="1"/>
            </p:cNvSpPr>
            <p:nvPr/>
          </p:nvSpPr>
          <p:spPr bwMode="auto">
            <a:xfrm>
              <a:off x="4927600" y="3335338"/>
              <a:ext cx="1660525" cy="831850"/>
            </a:xfrm>
            <a:prstGeom prst="roundRect">
              <a:avLst>
                <a:gd name="adj" fmla="val 11926"/>
              </a:avLst>
            </a:prstGeom>
            <a:noFill/>
            <a:ln w="28575">
              <a:solidFill>
                <a:srgbClr val="C4230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064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06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endParaRPr lang="zh-CN" altLang="en-US" sz="2400" u="sng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06" name="Text Box 21"/>
            <p:cNvSpPr txBox="1">
              <a:spLocks noChangeArrowheads="1"/>
            </p:cNvSpPr>
            <p:nvPr/>
          </p:nvSpPr>
          <p:spPr bwMode="auto">
            <a:xfrm>
              <a:off x="3492500" y="3613150"/>
              <a:ext cx="45370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b="1">
                  <a:solidFill>
                    <a:srgbClr val="C42308"/>
                  </a:solidFill>
                </a:rPr>
                <a:t>Oracle</a:t>
              </a:r>
              <a:endParaRPr lang="en-US" altLang="zh-CN" b="1">
                <a:solidFill>
                  <a:srgbClr val="C42308"/>
                </a:solidFill>
              </a:endParaRPr>
            </a:p>
          </p:txBody>
        </p:sp>
        <p:pic>
          <p:nvPicPr>
            <p:cNvPr id="16407" name="Picture 2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428" y="2204811"/>
              <a:ext cx="818597" cy="72838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8" name="Text Box 30"/>
            <p:cNvSpPr txBox="1">
              <a:spLocks noChangeArrowheads="1"/>
            </p:cNvSpPr>
            <p:nvPr/>
          </p:nvSpPr>
          <p:spPr bwMode="auto">
            <a:xfrm>
              <a:off x="1447800" y="1917700"/>
              <a:ext cx="90170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 b="1">
                  <a:solidFill>
                    <a:srgbClr val="000000"/>
                  </a:solidFill>
                </a:rPr>
                <a:t>SQL开发</a:t>
              </a:r>
            </a:p>
          </p:txBody>
        </p:sp>
        <p:pic>
          <p:nvPicPr>
            <p:cNvPr id="16409" name="Picture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227" y="2217540"/>
              <a:ext cx="818596" cy="72838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10" name="Text Box 32"/>
            <p:cNvSpPr txBox="1">
              <a:spLocks noChangeArrowheads="1"/>
            </p:cNvSpPr>
            <p:nvPr/>
          </p:nvSpPr>
          <p:spPr bwMode="auto">
            <a:xfrm>
              <a:off x="2457450" y="1928813"/>
              <a:ext cx="895350" cy="28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 b="1">
                  <a:solidFill>
                    <a:srgbClr val="000000"/>
                  </a:solidFill>
                </a:rPr>
                <a:t>数据挖掘</a:t>
              </a:r>
              <a:endParaRPr lang="zh-CN" altLang="en-US" sz="1400" b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16411" name="Picture 3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38" y="2133600"/>
              <a:ext cx="8636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12" name="Text Box 34"/>
            <p:cNvSpPr txBox="1">
              <a:spLocks noChangeArrowheads="1"/>
            </p:cNvSpPr>
            <p:nvPr/>
          </p:nvSpPr>
          <p:spPr bwMode="auto">
            <a:xfrm>
              <a:off x="3563938" y="1917700"/>
              <a:ext cx="89376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 b="1">
                  <a:solidFill>
                    <a:srgbClr val="000000"/>
                  </a:solidFill>
                </a:rPr>
                <a:t>数据展现</a:t>
              </a:r>
            </a:p>
          </p:txBody>
        </p:sp>
        <p:pic>
          <p:nvPicPr>
            <p:cNvPr id="16413" name="Picture 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1989138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14" name="Text Box 36"/>
            <p:cNvSpPr txBox="1">
              <a:spLocks noChangeArrowheads="1"/>
            </p:cNvSpPr>
            <p:nvPr/>
          </p:nvSpPr>
          <p:spPr bwMode="auto">
            <a:xfrm>
              <a:off x="5043488" y="1941513"/>
              <a:ext cx="71596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874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874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lang="zh-CN" altLang="en-US" sz="1400" b="1">
                  <a:solidFill>
                    <a:srgbClr val="000000"/>
                  </a:solidFill>
                </a:rPr>
                <a:t>BI工具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0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20638"/>
            <a:ext cx="9144000" cy="83026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6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 CORE</a:t>
            </a:r>
            <a:endParaRPr lang="zh-CN" altLang="en-US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/>
        </p:nvSpPr>
        <p:spPr bwMode="auto">
          <a:xfrm>
            <a:off x="323850" y="1196975"/>
            <a:ext cx="43307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基于开源的hadoop和HIVE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分层结构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查询引擎</a:t>
            </a:r>
            <a:endParaRPr lang="en-US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计算引擎</a:t>
            </a:r>
            <a:endParaRPr lang="en-US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存储引擎</a:t>
            </a:r>
            <a:endParaRPr lang="en-US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进行深度定制</a:t>
            </a:r>
          </a:p>
        </p:txBody>
      </p:sp>
      <p:pic>
        <p:nvPicPr>
          <p:cNvPr id="17413" name="Picture 5" descr="tdw_ar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125538"/>
            <a:ext cx="4265612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20638"/>
            <a:ext cx="9144000" cy="83026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6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 BI</a:t>
            </a:r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分析库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/>
        </p:nvSpPr>
        <p:spPr bwMode="auto">
          <a:xfrm>
            <a:off x="323850" y="1196975"/>
            <a:ext cx="43307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zh-CN" altLang="en-US" sz="21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zh-CN" altLang="en-US" sz="21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zh-CN" altLang="en-US" sz="2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zh-CN" altLang="en-US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8437" name="组合 24"/>
          <p:cNvGrpSpPr>
            <a:grpSpLocks/>
          </p:cNvGrpSpPr>
          <p:nvPr/>
        </p:nvGrpSpPr>
        <p:grpSpPr bwMode="auto">
          <a:xfrm>
            <a:off x="4071938" y="1989138"/>
            <a:ext cx="4856162" cy="2881312"/>
            <a:chOff x="3713797" y="1764575"/>
            <a:chExt cx="5184576" cy="2881951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3713797" y="3192054"/>
              <a:ext cx="2447378" cy="14544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b" anchorCtr="1"/>
            <a:lstStyle/>
            <a:p>
              <a:pPr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Arial" pitchFamily="34" charset="0"/>
                </a:rPr>
                <a:t>TDW</a:t>
              </a:r>
              <a:endParaRPr lang="zh-CN" altLang="en-US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6954369" y="3192054"/>
              <a:ext cx="1944004" cy="145447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Ctr="1"/>
            <a:lstStyle/>
            <a:p>
              <a:pPr>
                <a:defRPr/>
              </a:pPr>
              <a:r>
                <a:rPr lang="en-US" altLang="zh-CN" dirty="0" err="1"/>
                <a:t>PostgreSQL</a:t>
              </a:r>
              <a:endParaRPr lang="zh-CN" altLang="en-US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4073837" y="3324101"/>
              <a:ext cx="1728192" cy="620750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>
                <a:defRPr/>
              </a:pPr>
              <a:r>
                <a:rPr lang="en-US" altLang="zh-CN" dirty="0">
                  <a:solidFill>
                    <a:schemeClr val="accent3"/>
                  </a:solidFill>
                  <a:latin typeface="Arial" pitchFamily="34" charset="0"/>
                </a:rPr>
                <a:t>DB</a:t>
              </a:r>
              <a:r>
                <a:rPr lang="zh-CN" altLang="en-US" dirty="0">
                  <a:solidFill>
                    <a:schemeClr val="accent3"/>
                  </a:solidFill>
                  <a:latin typeface="Arial" pitchFamily="34" charset="0"/>
                </a:rPr>
                <a:t>存储引擎</a:t>
              </a:r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7170441" y="3944851"/>
              <a:ext cx="1511908" cy="603386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>
                <a:defRPr/>
              </a:pPr>
              <a:r>
                <a:rPr lang="en-US" altLang="zh-CN" dirty="0">
                  <a:solidFill>
                    <a:schemeClr val="accent3"/>
                  </a:solidFill>
                  <a:latin typeface="Arial" pitchFamily="34" charset="0"/>
                </a:rPr>
                <a:t>TDW_FDW</a:t>
              </a:r>
              <a:endParaRPr lang="zh-CN" altLang="en-US" dirty="0">
                <a:solidFill>
                  <a:schemeClr val="accent3"/>
                </a:solidFill>
                <a:latin typeface="Arial" pitchFamily="34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801864" y="3635065"/>
              <a:ext cx="1152505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 bwMode="auto">
            <a:xfrm flipH="1">
              <a:off x="6161175" y="4246387"/>
              <a:ext cx="1079625" cy="158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笑脸 11"/>
            <p:cNvSpPr/>
            <p:nvPr/>
          </p:nvSpPr>
          <p:spPr bwMode="auto">
            <a:xfrm>
              <a:off x="4327336" y="1764575"/>
              <a:ext cx="1223689" cy="844737"/>
            </a:xfrm>
            <a:prstGeom prst="smileyFac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cxnSp>
          <p:nvCxnSpPr>
            <p:cNvPr id="13" name="直接箭头连接符 12"/>
            <p:cNvCxnSpPr>
              <a:stCxn id="12" idx="4"/>
              <a:endCxn id="6" idx="0"/>
            </p:cNvCxnSpPr>
            <p:nvPr/>
          </p:nvCxnSpPr>
          <p:spPr bwMode="auto">
            <a:xfrm>
              <a:off x="4937486" y="2609312"/>
              <a:ext cx="0" cy="5827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笑脸 13"/>
            <p:cNvSpPr/>
            <p:nvPr/>
          </p:nvSpPr>
          <p:spPr bwMode="auto">
            <a:xfrm>
              <a:off x="7350966" y="1775689"/>
              <a:ext cx="1223689" cy="844737"/>
            </a:xfrm>
            <a:prstGeom prst="smileyFac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cxnSp>
          <p:nvCxnSpPr>
            <p:cNvPr id="15" name="直接箭头连接符 14"/>
            <p:cNvCxnSpPr>
              <a:stCxn id="14" idx="4"/>
            </p:cNvCxnSpPr>
            <p:nvPr/>
          </p:nvCxnSpPr>
          <p:spPr bwMode="auto">
            <a:xfrm>
              <a:off x="7962810" y="2620427"/>
              <a:ext cx="0" cy="5827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438" name="TextBox 23"/>
          <p:cNvSpPr txBox="1">
            <a:spLocks noChangeArrowheads="1"/>
          </p:cNvSpPr>
          <p:nvPr/>
        </p:nvSpPr>
        <p:spPr bwMode="auto">
          <a:xfrm>
            <a:off x="285750" y="1504950"/>
            <a:ext cx="3709988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分析库的重要补充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的结果库、展现库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提供标准化数据接口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提供小数据量精细分析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delete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提供即席查询功能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SQL-MED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7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11113"/>
            <a:ext cx="9144000" cy="8207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TDW统一调度平台（TDW USP）</a:t>
            </a:r>
          </a:p>
        </p:txBody>
      </p:sp>
      <p:sp>
        <p:nvSpPr>
          <p:cNvPr id="9220" name="Rectangle 4"/>
          <p:cNvSpPr>
            <a:spLocks noGrp="1" noChangeArrowheads="1"/>
          </p:cNvSpPr>
          <p:nvPr/>
        </p:nvSpPr>
        <p:spPr bwMode="auto">
          <a:xfrm>
            <a:off x="457200" y="1198563"/>
            <a:ext cx="3970338" cy="49291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任务接入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入库任务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出库任务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计算任务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数据流转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配置任务依赖关系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配置任务重试和告警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任务状态查询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重做和补录任务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zh-CN" altLang="en-US" sz="2800" dirty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zh-CN" altLang="en-US" sz="28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9461" name="Picture 5" descr="图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052513"/>
            <a:ext cx="4662488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11113"/>
            <a:ext cx="9144000" cy="8207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TDW集成开发环境（TDW IDE）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/>
        </p:nvSpPr>
        <p:spPr bwMode="auto">
          <a:xfrm>
            <a:off x="179388" y="981075"/>
            <a:ext cx="403225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强大的PL编辑调试环境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PL模版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自动格式化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自动补全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单步调试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完善的SQL编辑调试环境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自动补全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自动格式化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SQL执行进度显示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数据导入导出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元数据视图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zh-CN" altLang="en-US" sz="2800">
              <a:latin typeface="Calibri" panose="020F0502020204030204" pitchFamily="34" charset="0"/>
            </a:endParaRPr>
          </a:p>
        </p:txBody>
      </p:sp>
      <p:pic>
        <p:nvPicPr>
          <p:cNvPr id="20485" name="Picture 5" descr="图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981075"/>
            <a:ext cx="4894262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Agenda</a:t>
            </a:r>
            <a:endParaRPr lang="zh-CN" altLang="en-US" sz="3600" b="1">
              <a:solidFill>
                <a:srgbClr val="FFFFFF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腾讯公司的海量数据处理平台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腾讯分布式数据仓库（TDW）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的技术点分享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发展展望</a:t>
            </a: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TDW的技术点分享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多数据存储格式 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结构化存储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+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列存储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+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压缩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ProtocalBuffer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hash join</a:t>
            </a: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和 </a:t>
            </a: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colocation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基于负载感知的公平调度策略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差异化多级存储策略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分时计算框架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数据库特性优化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分区功能</a:t>
            </a:r>
            <a:endParaRPr lang="en-US" altLang="zh-CN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窗口函数</a:t>
            </a:r>
            <a:endParaRPr lang="en-US" altLang="zh-CN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规则系统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结构化存储</a:t>
            </a:r>
            <a:r>
              <a:rPr lang="en-US" altLang="zh-CN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列存储</a:t>
            </a:r>
            <a:r>
              <a:rPr lang="en-US" altLang="zh-CN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3600" b="1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压缩</a:t>
            </a:r>
          </a:p>
        </p:txBody>
      </p:sp>
      <p:sp>
        <p:nvSpPr>
          <p:cNvPr id="6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结构化存储 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更高的存储和解析效率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提供了一些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DB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特性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获得表的行数，支持修改表结构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为随机访问提供基础设施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列存储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支持列簇存储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大规模减小磁盘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IO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集群平均处理能力可得到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10~20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倍的提升（与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hadoop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本身的文本存储相比）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压缩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采用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lzo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压缩，兼顾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IO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和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CPU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行存储压缩比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，列存储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平均节省集群</a:t>
            </a:r>
            <a:r>
              <a:rPr lang="en-US" altLang="zh-CN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60%</a:t>
            </a:r>
            <a:r>
              <a:rPr lang="zh-CN" altLang="en-US" sz="20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的存储成本</a:t>
            </a:r>
            <a:endParaRPr lang="en-US" altLang="zh-CN" sz="20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50944" y="1000108"/>
            <a:ext cx="8358246" cy="5857892"/>
            <a:chOff x="285720" y="1000108"/>
            <a:chExt cx="6509946" cy="5584842"/>
          </a:xfrm>
          <a:solidFill>
            <a:schemeClr val="bg1"/>
          </a:solidFill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1000108"/>
              <a:ext cx="6264275" cy="4581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8729" y="5589588"/>
              <a:ext cx="5976937" cy="9953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128713"/>
            <a:ext cx="8286750" cy="5226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6858000"/>
              <a:gd name="T17" fmla="*/ 9144000 w 9144000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3" name="Freeform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custGeom>
            <a:avLst/>
            <a:gdLst>
              <a:gd name="T0" fmla="*/ 0 w 9144000"/>
              <a:gd name="T1" fmla="*/ 1066800 h 1066800"/>
              <a:gd name="T2" fmla="*/ 9144000 w 9144000"/>
              <a:gd name="T3" fmla="*/ 1066800 h 1066800"/>
              <a:gd name="T4" fmla="*/ 9144000 w 9144000"/>
              <a:gd name="T5" fmla="*/ 0 h 1066800"/>
              <a:gd name="T6" fmla="*/ 0 w 9144000"/>
              <a:gd name="T7" fmla="*/ 0 h 1066800"/>
              <a:gd name="T8" fmla="*/ 0 w 9144000"/>
              <a:gd name="T9" fmla="*/ 1066800 h 1066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1066800"/>
              <a:gd name="T17" fmla="*/ 9144000 w 9144000"/>
              <a:gd name="T18" fmla="*/ 1066800 h 1066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1066800">
                <a:moveTo>
                  <a:pt x="0" y="1066800"/>
                </a:moveTo>
                <a:lnTo>
                  <a:pt x="9144000" y="1066800"/>
                </a:lnTo>
                <a:lnTo>
                  <a:pt x="9144000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4" name="Freeform 3"/>
          <p:cNvSpPr>
            <a:spLocks noChangeArrowheads="1"/>
          </p:cNvSpPr>
          <p:nvPr/>
        </p:nvSpPr>
        <p:spPr bwMode="auto">
          <a:xfrm>
            <a:off x="-3175" y="-3175"/>
            <a:ext cx="9153525" cy="1076325"/>
          </a:xfrm>
          <a:custGeom>
            <a:avLst/>
            <a:gdLst>
              <a:gd name="T0" fmla="*/ 6350 w 9156700"/>
              <a:gd name="T1" fmla="*/ 1073150 h 1079500"/>
              <a:gd name="T2" fmla="*/ 9150350 w 9156700"/>
              <a:gd name="T3" fmla="*/ 1073150 h 1079500"/>
              <a:gd name="T4" fmla="*/ 9150350 w 9156700"/>
              <a:gd name="T5" fmla="*/ 6350 h 1079500"/>
              <a:gd name="T6" fmla="*/ 6350 w 9156700"/>
              <a:gd name="T7" fmla="*/ 6350 h 1079500"/>
              <a:gd name="T8" fmla="*/ 6350 w 9156700"/>
              <a:gd name="T9" fmla="*/ 1073150 h 1079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56700"/>
              <a:gd name="T16" fmla="*/ 0 h 1079500"/>
              <a:gd name="T17" fmla="*/ 9156700 w 9156700"/>
              <a:gd name="T18" fmla="*/ 1079500 h 1079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56700" h="1079500">
                <a:moveTo>
                  <a:pt x="6350" y="1073150"/>
                </a:moveTo>
                <a:lnTo>
                  <a:pt x="9150350" y="1073150"/>
                </a:lnTo>
                <a:lnTo>
                  <a:pt x="9150350" y="6350"/>
                </a:lnTo>
                <a:lnTo>
                  <a:pt x="6350" y="6350"/>
                </a:lnTo>
                <a:lnTo>
                  <a:pt x="6350" y="1073150"/>
                </a:lnTo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130300"/>
            <a:ext cx="79629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1"/>
          <p:cNvSpPr>
            <a:spLocks noChangeArrowheads="1"/>
          </p:cNvSpPr>
          <p:nvPr/>
        </p:nvSpPr>
        <p:spPr bwMode="auto">
          <a:xfrm>
            <a:off x="520700" y="6667500"/>
            <a:ext cx="137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《大数据技术基础》</a:t>
            </a:r>
            <a:endParaRPr lang="zh-CN" altLang="en-US"/>
          </a:p>
        </p:txBody>
      </p:sp>
      <p:sp>
        <p:nvSpPr>
          <p:cNvPr id="10248" name="TextBox 1"/>
          <p:cNvSpPr>
            <a:spLocks noChangeArrowheads="1"/>
          </p:cNvSpPr>
          <p:nvPr/>
        </p:nvSpPr>
        <p:spPr bwMode="auto">
          <a:xfrm>
            <a:off x="1231900" y="546100"/>
            <a:ext cx="4838700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778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</a:pPr>
            <a:r>
              <a:rPr lang="en-US" altLang="zh-CN" sz="3200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Hbase</a:t>
            </a:r>
            <a:r>
              <a:rPr lang="en-US" altLang="zh-CN" sz="3200">
                <a:solidFill>
                  <a:srgbClr val="FFFFFF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使用场景和成功案例</a:t>
            </a:r>
            <a:endParaRPr lang="zh-CN" altLang="en-US" sz="3200">
              <a:solidFill>
                <a:srgbClr val="FFFFFF"/>
              </a:solidFill>
              <a:latin typeface="黑体" panose="02010609060101010101" pitchFamily="49" charset="-122"/>
              <a:sym typeface="黑体" panose="02010609060101010101" pitchFamily="49" charset="-122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2300"/>
              </a:lnSpc>
            </a:pP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使用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BigTable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提供网络搜索结果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87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ProtocalBuffer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PB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优势 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良好的协议扩展能力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描述能力强、解析效率高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编码格式节省存储空间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腾讯广告业务统一采用</a:t>
            </a:r>
            <a:r>
              <a:rPr lang="en-US" altLang="zh-CN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PB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为存储协议，更多其他业务也开始逐步使用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4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TDW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支持</a:t>
            </a:r>
            <a:r>
              <a:rPr lang="en-US" altLang="zh-CN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PB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格式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早于开源版本实现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可根据接口文件自动创建表结构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5" name="Picture 4" descr="p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43000"/>
            <a:ext cx="8358188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6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 join 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colocation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/>
        </p:nvSpPr>
        <p:spPr bwMode="auto">
          <a:xfrm>
            <a:off x="285750" y="1071563"/>
            <a:ext cx="8494713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zh-CN" altLang="en-US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 </a:t>
            </a:r>
            <a:r>
              <a:rPr lang="en-US" altLang="zh-CN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 join</a:t>
            </a:r>
            <a:r>
              <a:rPr lang="zh-CN" altLang="en-US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 </a:t>
            </a:r>
            <a:endParaRPr lang="en-US" sz="2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90%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的数据关联都是基于用户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id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的</a:t>
            </a:r>
            <a:endParaRPr lang="en-US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实现了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分区入库</a:t>
            </a:r>
            <a:endParaRPr lang="en-US" altLang="zh-CN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优化器自动使用</a:t>
            </a:r>
            <a:r>
              <a:rPr 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 </a:t>
            </a:r>
            <a:r>
              <a:rPr lang="en-US" sz="2000" dirty="0" err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join（join</a:t>
            </a:r>
            <a:r>
              <a:rPr 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 key=hash key）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省略了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reduce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阶段，大大节省计算时间</a:t>
            </a:r>
            <a:endParaRPr lang="en-US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en-US" altLang="zh-CN" sz="2400" dirty="0" err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Colocation</a:t>
            </a:r>
            <a:endParaRPr lang="en-US" altLang="zh-CN" sz="24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修改了</a:t>
            </a:r>
            <a:r>
              <a:rPr lang="en-US" altLang="zh-CN" sz="2000" dirty="0" err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namenode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的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block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摆放策略，使同一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分区的数据存放在同一台机器上</a:t>
            </a:r>
            <a:endParaRPr lang="en-US" altLang="zh-CN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用一致性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环存放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分区数据</a:t>
            </a:r>
            <a:endParaRPr lang="en-US" altLang="zh-CN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基于</a:t>
            </a:r>
            <a:r>
              <a:rPr lang="en-US" altLang="zh-CN" sz="2000" dirty="0" err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colocation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的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 join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只需要访问本地磁盘即可完成计算，节省参与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join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计算总数据量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80%</a:t>
            </a:r>
            <a:r>
              <a:rPr lang="zh-CN" altLang="en-US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网络</a:t>
            </a:r>
            <a:r>
              <a:rPr lang="en-US" altLang="zh-CN" sz="20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IO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zh-CN" altLang="en-US" sz="200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  <a:p>
            <a:pPr marL="261938" indent="-261938">
              <a:spcBef>
                <a:spcPct val="20000"/>
              </a:spcBef>
              <a:buFont typeface="Wingdings" pitchFamily="2" charset="2"/>
              <a:buChar char="p"/>
              <a:defRPr/>
            </a:pP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hash</a:t>
            </a:r>
            <a:r>
              <a:rPr lang="zh-CN" altLang="en-US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操作性能提升</a:t>
            </a:r>
            <a:r>
              <a:rPr lang="en-US" altLang="zh-CN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倍</a:t>
            </a:r>
            <a:endParaRPr lang="zh-CN" altLang="en-US" sz="2400" b="1" dirty="0">
              <a:solidFill>
                <a:srgbClr val="333333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285720" y="1071546"/>
            <a:ext cx="8570941" cy="4376752"/>
            <a:chOff x="214282" y="1484313"/>
            <a:chExt cx="8570941" cy="4249737"/>
          </a:xfrm>
          <a:solidFill>
            <a:schemeClr val="bg1"/>
          </a:solidFill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86248" y="1643050"/>
              <a:ext cx="4498975" cy="3311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3850" y="1484313"/>
              <a:ext cx="3746500" cy="36623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32363" y="5445125"/>
              <a:ext cx="3435350" cy="288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14282" y="5429264"/>
              <a:ext cx="3429000" cy="288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71563"/>
            <a:ext cx="8215313" cy="5286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46" name="Object 4"/>
          <p:cNvGraphicFramePr>
            <a:graphicFrameLocks/>
          </p:cNvGraphicFramePr>
          <p:nvPr/>
        </p:nvGraphicFramePr>
        <p:xfrm>
          <a:off x="357188" y="1143000"/>
          <a:ext cx="8143875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图片" r:id="rId9" imgW="4657143" imgH="3952381" progId="StaticMetafile">
                  <p:embed/>
                </p:oleObj>
              </mc:Choice>
              <mc:Fallback>
                <p:oleObj name="图片" r:id="rId9" imgW="4657143" imgH="3952381" progId="StaticMetafile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143000"/>
                        <a:ext cx="8143875" cy="521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11"/>
          <p:cNvGrpSpPr/>
          <p:nvPr/>
        </p:nvGrpSpPr>
        <p:grpSpPr>
          <a:xfrm>
            <a:off x="500034" y="1071546"/>
            <a:ext cx="7648575" cy="5391150"/>
            <a:chOff x="2667000" y="4038600"/>
            <a:chExt cx="7648575" cy="5391150"/>
          </a:xfrm>
          <a:solidFill>
            <a:schemeClr val="bg1"/>
          </a:solidFill>
        </p:grpSpPr>
        <p:pic>
          <p:nvPicPr>
            <p:cNvPr id="13" name="Picture 6" descr="187343602@06122010-2E6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667000" y="6858000"/>
              <a:ext cx="3276600" cy="257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 descr="187343602@06122010-2E7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400800" y="6858000"/>
              <a:ext cx="3914775" cy="257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 descr="187343602@06122010-2E79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724400" y="4038600"/>
              <a:ext cx="3305175" cy="257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9873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基于负载感知的公平调度策略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调度策略的特点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资源分组，保证重要用户得到资源保障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用户隔离，保证用户之间不互相影响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允许重要紧急的任务立即获得集群全部资源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小任务友好，小任务不会被大任务堵塞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负载感知，不下发任务给内存</a:t>
            </a: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磁盘空间不足的子节点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</a:pP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效果：集群稳定，总资源不变的情况下效率上升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任务平均等待时长从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秒下降到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任务平均耗时降低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负载保持不变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没有再出现过任务互相影响或者负载过高造成的故障</a:t>
            </a: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143000"/>
            <a:ext cx="80724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5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差异化多级存储策略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313" y="1214438"/>
            <a:ext cx="5195887" cy="440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Arial" charset="0"/>
              </a:rPr>
              <a:t>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结构化压缩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平均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倍的压缩率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读写效率和存储空间平衡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TDW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中默认的压缩策略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差异化压缩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平均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倍的压缩率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可与结构化压缩混用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主要针对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TDW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中的冷数据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差异化副本策略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ü"/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hadoop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raid</a:t>
            </a:r>
          </a:p>
          <a:p>
            <a:pPr marL="742950" lvl="1" indent="-28575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节约存储和不降低数据安全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更激进的副本策略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存储成本可有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的节省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433700" y="1484784"/>
            <a:ext cx="1247200" cy="1354666"/>
          </a:xfrm>
          <a:custGeom>
            <a:avLst/>
            <a:gdLst>
              <a:gd name="connsiteX0" fmla="*/ 0 w 1247200"/>
              <a:gd name="connsiteY0" fmla="*/ 1354666 h 1354666"/>
              <a:gd name="connsiteX1" fmla="*/ 623600 w 1247200"/>
              <a:gd name="connsiteY1" fmla="*/ 0 h 1354666"/>
              <a:gd name="connsiteX2" fmla="*/ 623600 w 1247200"/>
              <a:gd name="connsiteY2" fmla="*/ 0 h 1354666"/>
              <a:gd name="connsiteX3" fmla="*/ 1247200 w 1247200"/>
              <a:gd name="connsiteY3" fmla="*/ 1354666 h 1354666"/>
              <a:gd name="connsiteX4" fmla="*/ 0 w 12472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200" h="1354666">
                <a:moveTo>
                  <a:pt x="0" y="1354666"/>
                </a:moveTo>
                <a:lnTo>
                  <a:pt x="623600" y="0"/>
                </a:lnTo>
                <a:lnTo>
                  <a:pt x="623600" y="0"/>
                </a:lnTo>
                <a:lnTo>
                  <a:pt x="1247200" y="1354666"/>
                </a:lnTo>
                <a:lnTo>
                  <a:pt x="0" y="1354666"/>
                </a:ln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5400" tIns="25400" rIns="25400" bIns="25400" spcCol="1270" anchor="ctr"/>
          <a:lstStyle/>
          <a:p>
            <a:pPr algn="ctr" defTabSz="88900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2000" dirty="0"/>
          </a:p>
          <a:p>
            <a:pPr algn="ctr" defTabSz="88900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1600" dirty="0"/>
          </a:p>
          <a:p>
            <a:pPr algn="ctr"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/>
              <a:t>结构</a:t>
            </a:r>
            <a:endParaRPr lang="en-US" altLang="zh-CN" dirty="0"/>
          </a:p>
          <a:p>
            <a:pPr algn="ctr"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/>
              <a:t>化压缩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5810099" y="2839450"/>
            <a:ext cx="2494400" cy="1354666"/>
          </a:xfrm>
          <a:custGeom>
            <a:avLst/>
            <a:gdLst>
              <a:gd name="connsiteX0" fmla="*/ 0 w 2494400"/>
              <a:gd name="connsiteY0" fmla="*/ 1354666 h 1354666"/>
              <a:gd name="connsiteX1" fmla="*/ 623593 w 2494400"/>
              <a:gd name="connsiteY1" fmla="*/ 0 h 1354666"/>
              <a:gd name="connsiteX2" fmla="*/ 1870807 w 2494400"/>
              <a:gd name="connsiteY2" fmla="*/ 0 h 1354666"/>
              <a:gd name="connsiteX3" fmla="*/ 2494400 w 2494400"/>
              <a:gd name="connsiteY3" fmla="*/ 1354666 h 1354666"/>
              <a:gd name="connsiteX4" fmla="*/ 0 w 24944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4400" h="1354666">
                <a:moveTo>
                  <a:pt x="0" y="1354666"/>
                </a:moveTo>
                <a:lnTo>
                  <a:pt x="623593" y="0"/>
                </a:lnTo>
                <a:lnTo>
                  <a:pt x="1870807" y="0"/>
                </a:lnTo>
                <a:lnTo>
                  <a:pt x="2494400" y="1354666"/>
                </a:lnTo>
                <a:lnTo>
                  <a:pt x="0" y="1354666"/>
                </a:ln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67000" tIns="30480" rIns="467000" bIns="30480" spcCol="1270" anchor="ctr"/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dirty="0"/>
              <a:t>差异化压缩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5186500" y="4194117"/>
            <a:ext cx="3741600" cy="1354666"/>
          </a:xfrm>
          <a:custGeom>
            <a:avLst/>
            <a:gdLst>
              <a:gd name="connsiteX0" fmla="*/ 0 w 3741600"/>
              <a:gd name="connsiteY0" fmla="*/ 1354666 h 1354666"/>
              <a:gd name="connsiteX1" fmla="*/ 623593 w 3741600"/>
              <a:gd name="connsiteY1" fmla="*/ 0 h 1354666"/>
              <a:gd name="connsiteX2" fmla="*/ 3118007 w 3741600"/>
              <a:gd name="connsiteY2" fmla="*/ 0 h 1354666"/>
              <a:gd name="connsiteX3" fmla="*/ 3741600 w 3741600"/>
              <a:gd name="connsiteY3" fmla="*/ 1354666 h 1354666"/>
              <a:gd name="connsiteX4" fmla="*/ 0 w 37416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1600" h="1354666">
                <a:moveTo>
                  <a:pt x="0" y="1354666"/>
                </a:moveTo>
                <a:lnTo>
                  <a:pt x="623593" y="0"/>
                </a:lnTo>
                <a:lnTo>
                  <a:pt x="3118007" y="0"/>
                </a:lnTo>
                <a:lnTo>
                  <a:pt x="3741600" y="1354666"/>
                </a:lnTo>
                <a:lnTo>
                  <a:pt x="0" y="1354666"/>
                </a:ln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00499" rIns="700501" spcCol="1270" anchor="ctr"/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800" dirty="0"/>
              <a:t>差异化副本</a:t>
            </a:r>
            <a:endParaRPr lang="en-US" altLang="zh-CN" sz="2800" dirty="0"/>
          </a:p>
          <a:p>
            <a:pPr algn="ctr" defTabSz="1600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800" dirty="0"/>
              <a:t>策略</a:t>
            </a:r>
          </a:p>
        </p:txBody>
      </p:sp>
    </p:spTree>
    <p:extLst>
      <p:ext uri="{BB962C8B-B14F-4D97-AF65-F5344CB8AC3E}">
        <p14:creationId xmlns:p14="http://schemas.microsoft.com/office/powerpoint/2010/main" val="41668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分时计算框架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问题提出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白天集群负载低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凌晨集群负载非常高，集群压力大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无法按时完成计算任务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解决思路：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将某一时间段的计算压力分散到全天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分时计算框架</a:t>
            </a:r>
            <a:endParaRPr lang="en-US" altLang="zh-CN" sz="28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由框架完成分时计算，用户不感知，程序不需修改</a:t>
            </a:r>
            <a:endParaRPr lang="en-US" altLang="zh-CN" sz="24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平峰填谷，集群资源得到充分利用，集群稳定性得到保证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SLA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得到更好保证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5" name="Picture 5" descr="fenshi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00125"/>
            <a:ext cx="8740775" cy="478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14438"/>
            <a:ext cx="894238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分时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14438"/>
            <a:ext cx="879475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3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11113"/>
            <a:ext cx="9144000" cy="8207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分区功能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857750" y="1928813"/>
            <a:ext cx="4068763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CREATE TABLE  test2(</a:t>
            </a:r>
          </a:p>
          <a:p>
            <a:pPr eaLnBrk="1" hangingPunct="1"/>
            <a:r>
              <a:rPr lang="zh-CN" altLang="en-US" sz="1400"/>
              <a:t>Key INT,</a:t>
            </a:r>
          </a:p>
          <a:p>
            <a:pPr eaLnBrk="1" hangingPunct="1"/>
            <a:r>
              <a:rPr lang="zh-CN" altLang="en-US" sz="1400"/>
              <a:t>Value STRING</a:t>
            </a:r>
          </a:p>
          <a:p>
            <a:pPr eaLnBrk="1" hangingPunct="1"/>
            <a:r>
              <a:rPr lang="zh-CN" altLang="en-US" sz="1400"/>
              <a:t>)</a:t>
            </a:r>
          </a:p>
          <a:p>
            <a:pPr eaLnBrk="1" hangingPunct="1"/>
            <a:r>
              <a:rPr lang="zh-CN" altLang="en-US" sz="1400">
                <a:solidFill>
                  <a:srgbClr val="376092"/>
                </a:solidFill>
              </a:rPr>
              <a:t>PARTITION BY LIST (Key)</a:t>
            </a:r>
          </a:p>
          <a:p>
            <a:pPr eaLnBrk="1" hangingPunct="1"/>
            <a:r>
              <a:rPr lang="zh-CN" altLang="en-US" sz="1400">
                <a:solidFill>
                  <a:srgbClr val="376092"/>
                </a:solidFill>
              </a:rPr>
              <a:t>SUBPARTITION BY RANGE(Value)</a:t>
            </a:r>
            <a:endParaRPr lang="en-US" altLang="zh-CN" sz="1400">
              <a:solidFill>
                <a:srgbClr val="376092"/>
              </a:solidFill>
            </a:endParaRPr>
          </a:p>
          <a:p>
            <a:pPr eaLnBrk="1" hangingPunct="1"/>
            <a:r>
              <a:rPr lang="zh-CN" altLang="en-US" sz="1400"/>
              <a:t>(</a:t>
            </a:r>
          </a:p>
          <a:p>
            <a:pPr eaLnBrk="1" hangingPunct="1"/>
            <a:r>
              <a:rPr lang="zh-CN" altLang="en-US" sz="1400">
                <a:solidFill>
                  <a:srgbClr val="823634"/>
                </a:solidFill>
              </a:rPr>
              <a:t>SUBPARTITION spart_2011april VALUES LESS THAN ("20110501"),</a:t>
            </a:r>
          </a:p>
          <a:p>
            <a:pPr eaLnBrk="1" hangingPunct="1"/>
            <a:r>
              <a:rPr lang="zh-CN" altLang="en-US" sz="1400">
                <a:solidFill>
                  <a:srgbClr val="823634"/>
                </a:solidFill>
              </a:rPr>
              <a:t>SUBPARTITION DEFAULT</a:t>
            </a:r>
          </a:p>
          <a:p>
            <a:pPr eaLnBrk="1" hangingPunct="1"/>
            <a:r>
              <a:rPr lang="zh-CN" altLang="en-US" sz="1400"/>
              <a:t>)</a:t>
            </a:r>
          </a:p>
          <a:p>
            <a:pPr eaLnBrk="1" hangingPunct="1"/>
            <a:r>
              <a:rPr lang="zh-CN" altLang="en-US" sz="1400"/>
              <a:t>(</a:t>
            </a:r>
          </a:p>
          <a:p>
            <a:pPr eaLnBrk="1" hangingPunct="1"/>
            <a:r>
              <a:rPr lang="zh-CN" altLang="en-US" sz="1400">
                <a:solidFill>
                  <a:srgbClr val="7030A0"/>
                </a:solidFill>
              </a:rPr>
              <a:t>PARTITION part_0_5 VALUES IN (0,5),</a:t>
            </a:r>
          </a:p>
          <a:p>
            <a:pPr eaLnBrk="1" hangingPunct="1"/>
            <a:r>
              <a:rPr lang="zh-CN" altLang="en-US" sz="1400">
                <a:solidFill>
                  <a:srgbClr val="7030A0"/>
                </a:solidFill>
              </a:rPr>
              <a:t>PARTITION DEFAULT</a:t>
            </a:r>
          </a:p>
          <a:p>
            <a:pPr eaLnBrk="1" hangingPunct="1"/>
            <a:r>
              <a:rPr lang="zh-CN" altLang="en-US" sz="1400"/>
              <a:t>)</a:t>
            </a:r>
          </a:p>
        </p:txBody>
      </p:sp>
      <p:sp>
        <p:nvSpPr>
          <p:cNvPr id="11269" name="TextBox 1"/>
          <p:cNvSpPr txBox="1">
            <a:spLocks noChangeArrowheads="1"/>
          </p:cNvSpPr>
          <p:nvPr/>
        </p:nvSpPr>
        <p:spPr bwMode="auto">
          <a:xfrm>
            <a:off x="350838" y="1412875"/>
            <a:ext cx="424973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p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支持类似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Oracle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的语法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range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hash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defRPr/>
            </a:pP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最多支持两级分区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数据自动加载到对应分区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p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支持显式分区优化和隐式分区优化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zh-CN" altLang="en-US" dirty="0" smtClean="0"/>
          </a:p>
        </p:txBody>
      </p:sp>
      <p:pic>
        <p:nvPicPr>
          <p:cNvPr id="11270" name="Picture 6" descr="Image0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57438"/>
            <a:ext cx="4419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8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11113"/>
            <a:ext cx="9144000" cy="8207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分析函数</a:t>
            </a:r>
          </a:p>
        </p:txBody>
      </p:sp>
      <p:sp>
        <p:nvSpPr>
          <p:cNvPr id="30750" name="TextBox 2"/>
          <p:cNvSpPr txBox="1">
            <a:spLocks noChangeArrowheads="1"/>
          </p:cNvSpPr>
          <p:nvPr/>
        </p:nvSpPr>
        <p:spPr bwMode="auto">
          <a:xfrm>
            <a:off x="577850" y="1196975"/>
            <a:ext cx="785177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什么是分析函数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分析函数为每一行数据针对一组数据行计算出一个特定聚合值，主要用于解决很多统计方面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分析函数实现框架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分析函数带来的优势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TDW SQL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表达能力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分析效率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方便业务迁移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zh-CN" sz="240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使用情况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用户使用分析函数的频率约为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用户每月提交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个左右的分析函数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zh-CN" sz="240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14500" y="2428875"/>
            <a:ext cx="5857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select col1,col2 ,sum(col1) over (partition by col2 </a:t>
            </a:r>
          </a:p>
          <a:p>
            <a:pPr eaLnBrk="1" hangingPunct="1"/>
            <a:r>
              <a:rPr lang="en-US" altLang="zh-CN"/>
              <a:t>                                                     order by col3)</a:t>
            </a:r>
          </a:p>
          <a:p>
            <a:pPr eaLnBrk="1" hangingPunct="1"/>
            <a:r>
              <a:rPr lang="en-US" altLang="zh-CN"/>
              <a:t>			from tbl where col3&gt;0</a:t>
            </a:r>
            <a:endParaRPr lang="zh-CN" altLang="en-US"/>
          </a:p>
        </p:txBody>
      </p:sp>
      <p:pic>
        <p:nvPicPr>
          <p:cNvPr id="9" name="图片 8" descr="UDW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285875"/>
            <a:ext cx="7715250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5435600" y="2181225"/>
          <a:ext cx="2808288" cy="3540125"/>
        </p:xfrm>
        <a:graphic>
          <a:graphicData uri="http://schemas.openxmlformats.org/drawingml/2006/table">
            <a:tbl>
              <a:tblPr/>
              <a:tblGrid>
                <a:gridCol w="2808288"/>
              </a:tblGrid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LAG()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LEAD()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RANK()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DENSE_RANK()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ROW_NUMBER()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SUM()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COUNT()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AVG()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MAX()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MIN()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RATIO_TO_REPORT() OVER()</a:t>
                      </a:r>
                    </a:p>
                  </a:txBody>
                  <a:tcPr marL="7620" marR="7620" marT="762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-11113"/>
            <a:ext cx="9144000" cy="820738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标题 1"/>
          <p:cNvSpPr txBox="1">
            <a:spLocks noChangeArrowheads="1"/>
          </p:cNvSpPr>
          <p:nvPr/>
        </p:nvSpPr>
        <p:spPr bwMode="auto">
          <a:xfrm>
            <a:off x="323850" y="214313"/>
            <a:ext cx="86042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规则系统</a:t>
            </a:r>
          </a:p>
        </p:txBody>
      </p:sp>
      <p:sp>
        <p:nvSpPr>
          <p:cNvPr id="13316" name="TextBox 1"/>
          <p:cNvSpPr txBox="1">
            <a:spLocks noChangeArrowheads="1"/>
          </p:cNvSpPr>
          <p:nvPr/>
        </p:nvSpPr>
        <p:spPr bwMode="auto">
          <a:xfrm>
            <a:off x="595313" y="1463675"/>
            <a:ext cx="7905750" cy="43402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800"/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什么是规则系统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准确地说是查询重写规则系统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把查询修改为需要考虑规则的形式，然后把修改过的查询传递给查询规划器执行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视图的例子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可用来快速实现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新的语法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CTE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Rollup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Cube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3000"/>
            <a:ext cx="7715250" cy="3824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图片 121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071563"/>
            <a:ext cx="2822575" cy="4546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36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FFFF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Agenda</a:t>
            </a:r>
            <a:endParaRPr lang="zh-CN" altLang="en-US" sz="3600" b="1">
              <a:solidFill>
                <a:srgbClr val="FFFFFF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腾讯公司的海量数据处理平台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腾讯分布式数据仓库（TDW）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的技术点分享</a:t>
            </a: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</a:t>
            </a:r>
            <a:r>
              <a: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zh-CN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发展展望</a:t>
            </a:r>
            <a:endParaRPr lang="zh-CN" alt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00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4" descr="PPT模板 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TDW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技术</a:t>
            </a:r>
            <a:r>
              <a:rPr lang="zh-CN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发展展望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集群大规模化、提高稳定性</a:t>
            </a:r>
            <a:endParaRPr lang="en-US" altLang="zh-CN" sz="28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NameNode</a:t>
            </a:r>
            <a:r>
              <a:rPr lang="zh-CN" altLang="en-US" sz="24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高可用、高性能</a:t>
            </a:r>
            <a:endParaRPr lang="en-US" altLang="zh-CN" sz="24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4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JobTrack</a:t>
            </a:r>
            <a:r>
              <a:rPr lang="zh-CN" altLang="en-US" sz="24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高可用、高性能</a:t>
            </a:r>
            <a:endParaRPr lang="en-US" altLang="zh-CN" sz="24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en-US" altLang="zh-CN" sz="28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en-US" altLang="zh-CN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下一代</a:t>
            </a:r>
            <a:r>
              <a:rPr lang="en-US" altLang="zh-CN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TDW——TDW2.0</a:t>
            </a:r>
            <a:r>
              <a:rPr lang="zh-CN" altLang="en-US" sz="2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0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6858000"/>
              <a:gd name="T17" fmla="*/ 9144000 w 9144000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7" name="Freeform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custGeom>
            <a:avLst/>
            <a:gdLst>
              <a:gd name="T0" fmla="*/ 0 w 9144000"/>
              <a:gd name="T1" fmla="*/ 1066800 h 1066800"/>
              <a:gd name="T2" fmla="*/ 9144000 w 9144000"/>
              <a:gd name="T3" fmla="*/ 1066800 h 1066800"/>
              <a:gd name="T4" fmla="*/ 9144000 w 9144000"/>
              <a:gd name="T5" fmla="*/ 0 h 1066800"/>
              <a:gd name="T6" fmla="*/ 0 w 9144000"/>
              <a:gd name="T7" fmla="*/ 0 h 1066800"/>
              <a:gd name="T8" fmla="*/ 0 w 9144000"/>
              <a:gd name="T9" fmla="*/ 1066800 h 1066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1066800"/>
              <a:gd name="T17" fmla="*/ 9144000 w 9144000"/>
              <a:gd name="T18" fmla="*/ 1066800 h 1066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1066800">
                <a:moveTo>
                  <a:pt x="0" y="1066800"/>
                </a:moveTo>
                <a:lnTo>
                  <a:pt x="9144000" y="1066800"/>
                </a:lnTo>
                <a:lnTo>
                  <a:pt x="9144000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Freeform 3"/>
          <p:cNvSpPr>
            <a:spLocks noChangeArrowheads="1"/>
          </p:cNvSpPr>
          <p:nvPr/>
        </p:nvSpPr>
        <p:spPr bwMode="auto">
          <a:xfrm>
            <a:off x="-3175" y="-3175"/>
            <a:ext cx="9153525" cy="1076325"/>
          </a:xfrm>
          <a:custGeom>
            <a:avLst/>
            <a:gdLst>
              <a:gd name="T0" fmla="*/ 6350 w 9156700"/>
              <a:gd name="T1" fmla="*/ 1073150 h 1079500"/>
              <a:gd name="T2" fmla="*/ 9150350 w 9156700"/>
              <a:gd name="T3" fmla="*/ 1073150 h 1079500"/>
              <a:gd name="T4" fmla="*/ 9150350 w 9156700"/>
              <a:gd name="T5" fmla="*/ 6350 h 1079500"/>
              <a:gd name="T6" fmla="*/ 6350 w 9156700"/>
              <a:gd name="T7" fmla="*/ 6350 h 1079500"/>
              <a:gd name="T8" fmla="*/ 6350 w 9156700"/>
              <a:gd name="T9" fmla="*/ 1073150 h 1079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56700"/>
              <a:gd name="T16" fmla="*/ 0 h 1079500"/>
              <a:gd name="T17" fmla="*/ 9156700 w 9156700"/>
              <a:gd name="T18" fmla="*/ 1079500 h 1079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56700" h="1079500">
                <a:moveTo>
                  <a:pt x="6350" y="1073150"/>
                </a:moveTo>
                <a:lnTo>
                  <a:pt x="9150350" y="1073150"/>
                </a:lnTo>
                <a:lnTo>
                  <a:pt x="9150350" y="6350"/>
                </a:lnTo>
                <a:lnTo>
                  <a:pt x="6350" y="6350"/>
                </a:lnTo>
                <a:lnTo>
                  <a:pt x="6350" y="1073150"/>
                </a:lnTo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1"/>
          <p:cNvSpPr>
            <a:spLocks noChangeArrowheads="1"/>
          </p:cNvSpPr>
          <p:nvPr/>
        </p:nvSpPr>
        <p:spPr bwMode="auto">
          <a:xfrm>
            <a:off x="520700" y="6667500"/>
            <a:ext cx="137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《大数据技术基础》</a:t>
            </a:r>
            <a:endParaRPr lang="zh-CN" altLang="en-US"/>
          </a:p>
        </p:txBody>
      </p:sp>
      <p:sp>
        <p:nvSpPr>
          <p:cNvPr id="11271" name="TextBox 1"/>
          <p:cNvSpPr>
            <a:spLocks noChangeArrowheads="1"/>
          </p:cNvSpPr>
          <p:nvPr/>
        </p:nvSpPr>
        <p:spPr bwMode="auto">
          <a:xfrm>
            <a:off x="558800" y="533400"/>
            <a:ext cx="8039100" cy="565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406400" algn="l"/>
                <a:tab pos="558800" algn="l"/>
                <a:tab pos="673100" algn="l"/>
                <a:tab pos="86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	</a:t>
            </a:r>
            <a:r>
              <a:rPr lang="en-US" altLang="zh-CN" sz="3200" dirty="0" err="1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Hbase</a:t>
            </a:r>
            <a:r>
              <a:rPr lang="en-US" altLang="zh-CN" sz="3200" dirty="0" err="1">
                <a:solidFill>
                  <a:srgbClr val="FFFFFF"/>
                </a:solidFill>
                <a:latin typeface="黑体" panose="02010609060101010101" pitchFamily="49" charset="-122"/>
                <a:sym typeface="黑体" panose="02010609060101010101" pitchFamily="49" charset="-122"/>
              </a:rPr>
              <a:t>使用场景和成功案例</a:t>
            </a:r>
            <a:endParaRPr lang="zh-CN" altLang="en-US" sz="3200" dirty="0">
              <a:solidFill>
                <a:srgbClr val="FFFFFF"/>
              </a:solidFill>
              <a:latin typeface="黑体" panose="02010609060101010101" pitchFamily="49" charset="-122"/>
              <a:sym typeface="黑体" panose="02010609060101010101" pitchFamily="49" charset="-122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HBase设计初衷是用来存储互联网持续更新的网页副本，但用在互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联网相关的其他方面也是很合适的。例如，HBase在社交网络公司内部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和周围各种各样的需求中找到了用武之地。从存储个人之间的通信信息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到通信信息分析，HBase成为了Facebook、Twitter等公司的关键基础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设施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在这个领域，HBase有3种主要使用场景（但不限于这3 种）：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1.抓取增量数据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使用HBase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作为数据存储，抓取来自各种数据源的增量数据，如抓取用户交互数据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，</a:t>
            </a:r>
            <a:endParaRPr lang="zh-CN" altLang="en-US" sz="15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以备之后进行分析、处理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zh-CN" altLang="en-US" sz="15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2.内容服务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传统数据库最主要的使用场合之一是为用户提供内容服务，如URL短链接服务，可以</a:t>
            </a:r>
            <a:endParaRPr lang="zh-CN" altLang="en-US" sz="15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HBase为基础，存储大量的短链接以及和原始长链接的映射关系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zh-CN" altLang="en-US" sz="15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3.信息交换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		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Facebook的短信平台每天交换数十亿条短信，HBase可以很好的满足该平台的需</a:t>
            </a:r>
            <a:endParaRPr lang="zh-CN" altLang="en-US" sz="1500" dirty="0">
              <a:solidFill>
                <a:srgbClr val="00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	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求：高的写吞吐量，极大的表，数据中心的强一直性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379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NameNode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的演进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4"/>
          <p:cNvGrpSpPr>
            <a:grpSpLocks/>
          </p:cNvGrpSpPr>
          <p:nvPr/>
        </p:nvGrpSpPr>
        <p:grpSpPr bwMode="auto">
          <a:xfrm>
            <a:off x="71438" y="1643063"/>
            <a:ext cx="1300162" cy="3714750"/>
            <a:chOff x="107950" y="1196975"/>
            <a:chExt cx="1657350" cy="3384550"/>
          </a:xfrm>
        </p:grpSpPr>
        <p:sp>
          <p:nvSpPr>
            <p:cNvPr id="34843" name="矩形 6"/>
            <p:cNvSpPr>
              <a:spLocks noChangeArrowheads="1"/>
            </p:cNvSpPr>
            <p:nvPr/>
          </p:nvSpPr>
          <p:spPr bwMode="auto">
            <a:xfrm>
              <a:off x="107950" y="2132013"/>
              <a:ext cx="1584325" cy="1079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844" name="圆角矩形 10"/>
            <p:cNvSpPr>
              <a:spLocks noChangeArrowheads="1"/>
            </p:cNvSpPr>
            <p:nvPr/>
          </p:nvSpPr>
          <p:spPr bwMode="auto">
            <a:xfrm>
              <a:off x="109973" y="1196975"/>
              <a:ext cx="1655327" cy="7463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HDFS 0.20.x</a:t>
              </a:r>
            </a:p>
          </p:txBody>
        </p:sp>
        <p:sp>
          <p:nvSpPr>
            <p:cNvPr id="34845" name="圆角矩形 10"/>
            <p:cNvSpPr>
              <a:spLocks noChangeArrowheads="1"/>
            </p:cNvSpPr>
            <p:nvPr/>
          </p:nvSpPr>
          <p:spPr bwMode="auto">
            <a:xfrm>
              <a:off x="107950" y="2492939"/>
              <a:ext cx="1655327" cy="7448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NameNode</a:t>
              </a:r>
            </a:p>
          </p:txBody>
        </p:sp>
        <p:sp>
          <p:nvSpPr>
            <p:cNvPr id="34846" name="圆角矩形 10"/>
            <p:cNvSpPr>
              <a:spLocks noChangeArrowheads="1"/>
            </p:cNvSpPr>
            <p:nvPr/>
          </p:nvSpPr>
          <p:spPr bwMode="auto">
            <a:xfrm>
              <a:off x="107950" y="3835188"/>
              <a:ext cx="1655327" cy="7463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Secondary</a:t>
              </a:r>
            </a:p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NameNode</a:t>
              </a:r>
              <a:endParaRPr lang="zh-CN" altLang="en-US"/>
            </a:p>
          </p:txBody>
        </p:sp>
      </p:grpSp>
      <p:sp>
        <p:nvSpPr>
          <p:cNvPr id="10" name="右箭头 9"/>
          <p:cNvSpPr/>
          <p:nvPr/>
        </p:nvSpPr>
        <p:spPr>
          <a:xfrm>
            <a:off x="1428750" y="3357563"/>
            <a:ext cx="500063" cy="357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2000250" y="1643063"/>
            <a:ext cx="1428750" cy="3714750"/>
            <a:chOff x="1898650" y="1196975"/>
            <a:chExt cx="1674813" cy="3365500"/>
          </a:xfrm>
        </p:grpSpPr>
        <p:sp>
          <p:nvSpPr>
            <p:cNvPr id="34839" name="矩形 8"/>
            <p:cNvSpPr>
              <a:spLocks noChangeArrowheads="1"/>
            </p:cNvSpPr>
            <p:nvPr/>
          </p:nvSpPr>
          <p:spPr bwMode="auto">
            <a:xfrm>
              <a:off x="1916106" y="2132013"/>
              <a:ext cx="1655762" cy="1079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840" name="圆角矩形 10"/>
            <p:cNvSpPr>
              <a:spLocks noChangeArrowheads="1"/>
            </p:cNvSpPr>
            <p:nvPr/>
          </p:nvSpPr>
          <p:spPr bwMode="auto">
            <a:xfrm>
              <a:off x="1907955" y="1196975"/>
              <a:ext cx="1656204" cy="7464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HDFS 0.21.x</a:t>
              </a:r>
            </a:p>
          </p:txBody>
        </p:sp>
        <p:sp>
          <p:nvSpPr>
            <p:cNvPr id="34841" name="圆角矩形 10"/>
            <p:cNvSpPr>
              <a:spLocks noChangeArrowheads="1"/>
            </p:cNvSpPr>
            <p:nvPr/>
          </p:nvSpPr>
          <p:spPr bwMode="auto">
            <a:xfrm>
              <a:off x="1917259" y="2492836"/>
              <a:ext cx="1656204" cy="7450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NameNode</a:t>
              </a:r>
              <a:endParaRPr lang="zh-CN" altLang="en-US"/>
            </a:p>
          </p:txBody>
        </p:sp>
        <p:sp>
          <p:nvSpPr>
            <p:cNvPr id="34842" name="圆角矩形 10"/>
            <p:cNvSpPr>
              <a:spLocks noChangeArrowheads="1"/>
            </p:cNvSpPr>
            <p:nvPr/>
          </p:nvSpPr>
          <p:spPr bwMode="auto">
            <a:xfrm>
              <a:off x="1898650" y="3816024"/>
              <a:ext cx="1656204" cy="74645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Backup</a:t>
              </a:r>
            </a:p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Node</a:t>
              </a:r>
              <a:endParaRPr lang="zh-CN" altLang="en-US"/>
            </a:p>
          </p:txBody>
        </p:sp>
      </p:grpSp>
      <p:sp>
        <p:nvSpPr>
          <p:cNvPr id="16" name="右箭头 15"/>
          <p:cNvSpPr/>
          <p:nvPr/>
        </p:nvSpPr>
        <p:spPr>
          <a:xfrm>
            <a:off x="3500438" y="3357563"/>
            <a:ext cx="500062" cy="357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4071938" y="1643063"/>
            <a:ext cx="1428750" cy="3770312"/>
            <a:chOff x="3773493" y="1225550"/>
            <a:chExt cx="1666870" cy="3342257"/>
          </a:xfrm>
        </p:grpSpPr>
        <p:sp>
          <p:nvSpPr>
            <p:cNvPr id="34835" name="矩形 9"/>
            <p:cNvSpPr>
              <a:spLocks noChangeArrowheads="1"/>
            </p:cNvSpPr>
            <p:nvPr/>
          </p:nvSpPr>
          <p:spPr bwMode="auto">
            <a:xfrm>
              <a:off x="3808419" y="2132013"/>
              <a:ext cx="1620837" cy="107950"/>
            </a:xfrm>
            <a:prstGeom prst="rect">
              <a:avLst/>
            </a:prstGeom>
            <a:solidFill>
              <a:srgbClr val="333333">
                <a:alpha val="8509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836" name="圆角矩形 10"/>
            <p:cNvSpPr>
              <a:spLocks noChangeArrowheads="1"/>
            </p:cNvSpPr>
            <p:nvPr/>
          </p:nvSpPr>
          <p:spPr bwMode="auto">
            <a:xfrm>
              <a:off x="3773493" y="1225550"/>
              <a:ext cx="1655758" cy="74585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HDFS 0.23.x</a:t>
              </a:r>
            </a:p>
          </p:txBody>
        </p:sp>
        <p:sp>
          <p:nvSpPr>
            <p:cNvPr id="34837" name="圆角矩形 10"/>
            <p:cNvSpPr>
              <a:spLocks noChangeArrowheads="1"/>
            </p:cNvSpPr>
            <p:nvPr/>
          </p:nvSpPr>
          <p:spPr bwMode="auto">
            <a:xfrm>
              <a:off x="3773493" y="3821956"/>
              <a:ext cx="1655758" cy="74585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Backup</a:t>
              </a:r>
            </a:p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Node</a:t>
              </a:r>
              <a:endParaRPr lang="zh-CN" altLang="en-US"/>
            </a:p>
          </p:txBody>
        </p:sp>
        <p:sp>
          <p:nvSpPr>
            <p:cNvPr id="34838" name="圆角矩形 10"/>
            <p:cNvSpPr>
              <a:spLocks noChangeArrowheads="1"/>
            </p:cNvSpPr>
            <p:nvPr/>
          </p:nvSpPr>
          <p:spPr bwMode="auto">
            <a:xfrm>
              <a:off x="3784605" y="2492090"/>
              <a:ext cx="1655758" cy="74585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NameNode</a:t>
              </a:r>
            </a:p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Federation</a:t>
              </a:r>
              <a:endParaRPr lang="zh-CN" altLang="en-US"/>
            </a:p>
          </p:txBody>
        </p:sp>
      </p:grpSp>
      <p:sp>
        <p:nvSpPr>
          <p:cNvPr id="22" name="右箭头 21"/>
          <p:cNvSpPr/>
          <p:nvPr/>
        </p:nvSpPr>
        <p:spPr>
          <a:xfrm>
            <a:off x="5572125" y="3357563"/>
            <a:ext cx="500063" cy="357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30"/>
          <p:cNvGrpSpPr>
            <a:grpSpLocks/>
          </p:cNvGrpSpPr>
          <p:nvPr/>
        </p:nvGrpSpPr>
        <p:grpSpPr bwMode="auto">
          <a:xfrm>
            <a:off x="6143625" y="571500"/>
            <a:ext cx="2786063" cy="4875213"/>
            <a:chOff x="6143636" y="571480"/>
            <a:chExt cx="2786082" cy="4875231"/>
          </a:xfrm>
        </p:grpSpPr>
        <p:grpSp>
          <p:nvGrpSpPr>
            <p:cNvPr id="34827" name="组合 22"/>
            <p:cNvGrpSpPr>
              <a:grpSpLocks/>
            </p:cNvGrpSpPr>
            <p:nvPr/>
          </p:nvGrpSpPr>
          <p:grpSpPr bwMode="auto">
            <a:xfrm>
              <a:off x="6143636" y="1571612"/>
              <a:ext cx="2786082" cy="3875099"/>
              <a:chOff x="5545138" y="1268413"/>
              <a:chExt cx="3490912" cy="3313112"/>
            </a:xfrm>
          </p:grpSpPr>
          <p:sp>
            <p:nvSpPr>
              <p:cNvPr id="34829" name="矩形 9"/>
              <p:cNvSpPr>
                <a:spLocks noChangeArrowheads="1"/>
              </p:cNvSpPr>
              <p:nvPr/>
            </p:nvSpPr>
            <p:spPr bwMode="auto">
              <a:xfrm>
                <a:off x="5545138" y="2132013"/>
                <a:ext cx="3490912" cy="107950"/>
              </a:xfrm>
              <a:prstGeom prst="rect">
                <a:avLst/>
              </a:prstGeom>
              <a:solidFill>
                <a:srgbClr val="000000">
                  <a:alpha val="8509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830" name="圆角矩形 10"/>
              <p:cNvSpPr>
                <a:spLocks noChangeArrowheads="1"/>
              </p:cNvSpPr>
              <p:nvPr/>
            </p:nvSpPr>
            <p:spPr bwMode="auto">
              <a:xfrm>
                <a:off x="6301005" y="1268410"/>
                <a:ext cx="1654951" cy="74650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769535"/>
                  </a:gs>
                  <a:gs pos="80000">
                    <a:srgbClr val="9BC348"/>
                  </a:gs>
                  <a:gs pos="100000">
                    <a:srgbClr val="9CC746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New D</a:t>
                </a:r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FS</a:t>
                </a:r>
              </a:p>
            </p:txBody>
          </p:sp>
          <p:sp>
            <p:nvSpPr>
              <p:cNvPr id="34831" name="圆角矩形 10"/>
              <p:cNvSpPr>
                <a:spLocks noChangeArrowheads="1"/>
              </p:cNvSpPr>
              <p:nvPr/>
            </p:nvSpPr>
            <p:spPr bwMode="auto">
              <a:xfrm>
                <a:off x="5574975" y="2511677"/>
                <a:ext cx="1656939" cy="74650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769535"/>
                  </a:gs>
                  <a:gs pos="80000">
                    <a:srgbClr val="9BC348"/>
                  </a:gs>
                  <a:gs pos="100000">
                    <a:srgbClr val="9CC746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Master (primary) </a:t>
                </a:r>
                <a:endParaRPr lang="zh-CN" altLang="en-US"/>
              </a:p>
            </p:txBody>
          </p:sp>
          <p:sp>
            <p:nvSpPr>
              <p:cNvPr id="34832" name="圆角矩形 10"/>
              <p:cNvSpPr>
                <a:spLocks noChangeArrowheads="1"/>
              </p:cNvSpPr>
              <p:nvPr/>
            </p:nvSpPr>
            <p:spPr bwMode="auto">
              <a:xfrm>
                <a:off x="5580942" y="3835022"/>
                <a:ext cx="1654951" cy="74650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769535"/>
                  </a:gs>
                  <a:gs pos="80000">
                    <a:srgbClr val="9BC348"/>
                  </a:gs>
                  <a:gs pos="100000">
                    <a:srgbClr val="9CC746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Master (secondary)</a:t>
                </a:r>
                <a:endParaRPr lang="zh-CN" altLang="en-US"/>
              </a:p>
            </p:txBody>
          </p:sp>
          <p:sp>
            <p:nvSpPr>
              <p:cNvPr id="34833" name="圆角矩形 10"/>
              <p:cNvSpPr>
                <a:spLocks noChangeArrowheads="1"/>
              </p:cNvSpPr>
              <p:nvPr/>
            </p:nvSpPr>
            <p:spPr bwMode="auto">
              <a:xfrm>
                <a:off x="7381099" y="2492675"/>
                <a:ext cx="1654951" cy="74650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769535"/>
                  </a:gs>
                  <a:gs pos="80000">
                    <a:srgbClr val="9BC348"/>
                  </a:gs>
                  <a:gs pos="100000">
                    <a:srgbClr val="9CC746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Meta  Server</a:t>
                </a:r>
              </a:p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(primary)</a:t>
                </a:r>
              </a:p>
              <a:p>
                <a:pPr algn="ctr" eaLnBrk="1" hangingPunct="1"/>
                <a:endParaRPr lang="zh-CN" altLang="en-US"/>
              </a:p>
            </p:txBody>
          </p:sp>
          <p:sp>
            <p:nvSpPr>
              <p:cNvPr id="34834" name="圆角矩形 10"/>
              <p:cNvSpPr>
                <a:spLocks noChangeArrowheads="1"/>
              </p:cNvSpPr>
              <p:nvPr/>
            </p:nvSpPr>
            <p:spPr bwMode="auto">
              <a:xfrm>
                <a:off x="7381099" y="3787517"/>
                <a:ext cx="1654951" cy="74650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769535"/>
                  </a:gs>
                  <a:gs pos="80000">
                    <a:srgbClr val="9BC348"/>
                  </a:gs>
                  <a:gs pos="100000">
                    <a:srgbClr val="9CC746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Meta  Server</a:t>
                </a:r>
              </a:p>
              <a:p>
                <a:pPr algn="ctr" eaLnBrk="1" hangingPunct="1"/>
                <a:r>
                  <a:rPr lang="zh-CN" altLang="en-US" sz="1400" b="1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(secondary)</a:t>
                </a:r>
                <a:endParaRPr lang="zh-CN" altLang="en-US"/>
              </a:p>
            </p:txBody>
          </p:sp>
        </p:grpSp>
        <p:pic>
          <p:nvPicPr>
            <p:cNvPr id="348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9454" y="571480"/>
              <a:ext cx="9271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78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JobTracker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的演进</a:t>
            </a:r>
          </a:p>
        </p:txBody>
      </p:sp>
      <p:grpSp>
        <p:nvGrpSpPr>
          <p:cNvPr id="2" name="组合 4"/>
          <p:cNvGrpSpPr>
            <a:grpSpLocks/>
          </p:cNvGrpSpPr>
          <p:nvPr/>
        </p:nvGrpSpPr>
        <p:grpSpPr bwMode="auto">
          <a:xfrm>
            <a:off x="71438" y="2000250"/>
            <a:ext cx="1571625" cy="2143125"/>
            <a:chOff x="500034" y="1700213"/>
            <a:chExt cx="1743075" cy="1873250"/>
          </a:xfrm>
        </p:grpSpPr>
        <p:sp>
          <p:nvSpPr>
            <p:cNvPr id="35860" name="矩形 6"/>
            <p:cNvSpPr>
              <a:spLocks noChangeArrowheads="1"/>
            </p:cNvSpPr>
            <p:nvPr/>
          </p:nvSpPr>
          <p:spPr bwMode="auto">
            <a:xfrm>
              <a:off x="500034" y="2524125"/>
              <a:ext cx="1743075" cy="1079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861" name="圆角矩形 10"/>
            <p:cNvSpPr>
              <a:spLocks noChangeArrowheads="1"/>
            </p:cNvSpPr>
            <p:nvPr/>
          </p:nvSpPr>
          <p:spPr bwMode="auto">
            <a:xfrm>
              <a:off x="540529" y="1700213"/>
              <a:ext cx="1655041" cy="7465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MapReduce 1.0</a:t>
              </a:r>
            </a:p>
          </p:txBody>
        </p:sp>
        <p:sp>
          <p:nvSpPr>
            <p:cNvPr id="35862" name="圆角矩形 10"/>
            <p:cNvSpPr>
              <a:spLocks noChangeArrowheads="1"/>
            </p:cNvSpPr>
            <p:nvPr/>
          </p:nvSpPr>
          <p:spPr bwMode="auto">
            <a:xfrm>
              <a:off x="510598" y="2826938"/>
              <a:ext cx="1656801" cy="7465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JobTracker</a:t>
              </a:r>
            </a:p>
          </p:txBody>
        </p:sp>
      </p:grpSp>
      <p:sp>
        <p:nvSpPr>
          <p:cNvPr id="9" name="右箭头 8"/>
          <p:cNvSpPr/>
          <p:nvPr/>
        </p:nvSpPr>
        <p:spPr>
          <a:xfrm>
            <a:off x="1785938" y="2714625"/>
            <a:ext cx="6429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9"/>
          <p:cNvGrpSpPr>
            <a:grpSpLocks/>
          </p:cNvGrpSpPr>
          <p:nvPr/>
        </p:nvGrpSpPr>
        <p:grpSpPr bwMode="auto">
          <a:xfrm>
            <a:off x="2500313" y="2000250"/>
            <a:ext cx="1643062" cy="3429000"/>
            <a:chOff x="2397125" y="1700213"/>
            <a:chExt cx="1746235" cy="3073400"/>
          </a:xfrm>
        </p:grpSpPr>
        <p:sp>
          <p:nvSpPr>
            <p:cNvPr id="35856" name="矩形 7"/>
            <p:cNvSpPr>
              <a:spLocks noChangeArrowheads="1"/>
            </p:cNvSpPr>
            <p:nvPr/>
          </p:nvSpPr>
          <p:spPr bwMode="auto">
            <a:xfrm>
              <a:off x="2428860" y="2524125"/>
              <a:ext cx="1714500" cy="1079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857" name="圆角矩形 10"/>
            <p:cNvSpPr>
              <a:spLocks noChangeArrowheads="1"/>
            </p:cNvSpPr>
            <p:nvPr/>
          </p:nvSpPr>
          <p:spPr bwMode="auto">
            <a:xfrm>
              <a:off x="2397125" y="2855584"/>
              <a:ext cx="1655127" cy="74700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Resouce Manager</a:t>
              </a:r>
            </a:p>
          </p:txBody>
        </p:sp>
        <p:sp>
          <p:nvSpPr>
            <p:cNvPr id="35858" name="圆角矩形 10"/>
            <p:cNvSpPr>
              <a:spLocks noChangeArrowheads="1"/>
            </p:cNvSpPr>
            <p:nvPr/>
          </p:nvSpPr>
          <p:spPr bwMode="auto">
            <a:xfrm>
              <a:off x="2397125" y="4028029"/>
              <a:ext cx="1655127" cy="74558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Application Master</a:t>
              </a:r>
            </a:p>
          </p:txBody>
        </p:sp>
        <p:sp>
          <p:nvSpPr>
            <p:cNvPr id="35859" name="圆角矩形 10"/>
            <p:cNvSpPr>
              <a:spLocks noChangeArrowheads="1"/>
            </p:cNvSpPr>
            <p:nvPr/>
          </p:nvSpPr>
          <p:spPr bwMode="auto">
            <a:xfrm>
              <a:off x="2484859" y="1700213"/>
              <a:ext cx="1655127" cy="74558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MapReduce 2.0</a:t>
              </a:r>
            </a:p>
          </p:txBody>
        </p:sp>
      </p:grpSp>
      <p:sp>
        <p:nvSpPr>
          <p:cNvPr id="15" name="右箭头 14"/>
          <p:cNvSpPr/>
          <p:nvPr/>
        </p:nvSpPr>
        <p:spPr>
          <a:xfrm>
            <a:off x="4214813" y="2714625"/>
            <a:ext cx="6429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15"/>
          <p:cNvGrpSpPr>
            <a:grpSpLocks/>
          </p:cNvGrpSpPr>
          <p:nvPr/>
        </p:nvGrpSpPr>
        <p:grpSpPr bwMode="auto">
          <a:xfrm>
            <a:off x="4929188" y="1039813"/>
            <a:ext cx="4000500" cy="4103687"/>
            <a:chOff x="4262438" y="620713"/>
            <a:chExt cx="4557712" cy="4103687"/>
          </a:xfrm>
        </p:grpSpPr>
        <p:pic>
          <p:nvPicPr>
            <p:cNvPr id="3584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525" y="620713"/>
              <a:ext cx="9271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0" name="矩形 8"/>
            <p:cNvSpPr>
              <a:spLocks noChangeArrowheads="1"/>
            </p:cNvSpPr>
            <p:nvPr/>
          </p:nvSpPr>
          <p:spPr bwMode="auto">
            <a:xfrm>
              <a:off x="4262438" y="2552700"/>
              <a:ext cx="4284662" cy="10795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851" name="圆角矩形 11"/>
            <p:cNvSpPr>
              <a:spLocks noChangeArrowheads="1"/>
            </p:cNvSpPr>
            <p:nvPr/>
          </p:nvSpPr>
          <p:spPr bwMode="auto">
            <a:xfrm>
              <a:off x="4282332" y="2865438"/>
              <a:ext cx="1441467" cy="7794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Resource Manager  </a:t>
              </a:r>
              <a:endParaRPr lang="zh-CN" altLang="en-US"/>
            </a:p>
          </p:txBody>
        </p:sp>
        <p:sp>
          <p:nvSpPr>
            <p:cNvPr id="35852" name="圆角矩形 11"/>
            <p:cNvSpPr>
              <a:spLocks noChangeArrowheads="1"/>
            </p:cNvSpPr>
            <p:nvPr/>
          </p:nvSpPr>
          <p:spPr bwMode="auto">
            <a:xfrm>
              <a:off x="4356486" y="4065588"/>
              <a:ext cx="4031404" cy="6588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Application Master Federation </a:t>
              </a:r>
              <a:endParaRPr lang="zh-CN" altLang="en-US"/>
            </a:p>
          </p:txBody>
        </p:sp>
        <p:sp>
          <p:nvSpPr>
            <p:cNvPr id="35853" name="圆角矩形 11"/>
            <p:cNvSpPr>
              <a:spLocks noChangeArrowheads="1"/>
            </p:cNvSpPr>
            <p:nvPr/>
          </p:nvSpPr>
          <p:spPr bwMode="auto">
            <a:xfrm>
              <a:off x="5797952" y="2852738"/>
              <a:ext cx="1439658" cy="7921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Standby Resource Manager  </a:t>
              </a:r>
              <a:endParaRPr lang="zh-CN" altLang="en-US"/>
            </a:p>
          </p:txBody>
        </p:sp>
        <p:sp>
          <p:nvSpPr>
            <p:cNvPr id="35854" name="圆角矩形 11"/>
            <p:cNvSpPr>
              <a:spLocks noChangeArrowheads="1"/>
            </p:cNvSpPr>
            <p:nvPr/>
          </p:nvSpPr>
          <p:spPr bwMode="auto">
            <a:xfrm>
              <a:off x="7308147" y="2890838"/>
              <a:ext cx="1512003" cy="7540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Job Status  Serializer </a:t>
              </a:r>
            </a:p>
          </p:txBody>
        </p:sp>
        <p:sp>
          <p:nvSpPr>
            <p:cNvPr id="35855" name="圆角矩形 10"/>
            <p:cNvSpPr>
              <a:spLocks noChangeArrowheads="1"/>
            </p:cNvSpPr>
            <p:nvPr/>
          </p:nvSpPr>
          <p:spPr bwMode="auto">
            <a:xfrm>
              <a:off x="5508574" y="1700213"/>
              <a:ext cx="1656692" cy="746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769535"/>
                </a:gs>
                <a:gs pos="80000">
                  <a:srgbClr val="9BC348"/>
                </a:gs>
                <a:gs pos="100000">
                  <a:srgbClr val="9CC746"/>
                </a:gs>
              </a:gsLst>
              <a:lin ang="5400000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New MapReduce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52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4" descr="PPT模板 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51"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ffectLst>
            <a:outerShdw dist="139700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标题 1"/>
          <p:cNvSpPr txBox="1">
            <a:spLocks noChangeArrowheads="1"/>
          </p:cNvSpPr>
          <p:nvPr/>
        </p:nvSpPr>
        <p:spPr bwMode="auto">
          <a:xfrm>
            <a:off x="323850" y="260350"/>
            <a:ext cx="86042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下一代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TDW——TDW2.0 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Rectangle 4"/>
          <p:cNvSpPr>
            <a:spLocks noGrp="1" noChangeArrowheads="1"/>
          </p:cNvSpPr>
          <p:nvPr/>
        </p:nvSpPr>
        <p:spPr bwMode="auto">
          <a:xfrm>
            <a:off x="254000" y="1196975"/>
            <a:ext cx="8494713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333333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     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2000" b="1">
              <a:solidFill>
                <a:srgbClr val="333333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714500" y="4286250"/>
            <a:ext cx="5715000" cy="78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Execution Engine</a:t>
            </a:r>
            <a:endParaRPr lang="zh-CN" altLang="en-US" dirty="0"/>
          </a:p>
        </p:txBody>
      </p:sp>
      <p:sp>
        <p:nvSpPr>
          <p:cNvPr id="10" name="流程图: 可选过程 9"/>
          <p:cNvSpPr/>
          <p:nvPr/>
        </p:nvSpPr>
        <p:spPr>
          <a:xfrm>
            <a:off x="2357438" y="3286125"/>
            <a:ext cx="2071687" cy="78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Logical </a:t>
            </a:r>
            <a:r>
              <a:rPr lang="en-US" altLang="zh-CN" dirty="0" err="1"/>
              <a:t>Analysor</a:t>
            </a:r>
            <a:endParaRPr lang="zh-CN" altLang="en-US" dirty="0"/>
          </a:p>
        </p:txBody>
      </p:sp>
      <p:sp>
        <p:nvSpPr>
          <p:cNvPr id="11" name="流程图: 可选过程 10"/>
          <p:cNvSpPr/>
          <p:nvPr/>
        </p:nvSpPr>
        <p:spPr>
          <a:xfrm>
            <a:off x="4786313" y="3286125"/>
            <a:ext cx="2071687" cy="78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Physical </a:t>
            </a:r>
            <a:r>
              <a:rPr lang="en-US" altLang="zh-CN" dirty="0" err="1"/>
              <a:t>Analysor</a:t>
            </a:r>
            <a:endParaRPr lang="zh-CN" altLang="en-US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3357563" y="2286000"/>
            <a:ext cx="2071687" cy="78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/>
              <a:t>Lexer</a:t>
            </a:r>
            <a:r>
              <a:rPr lang="en-US" altLang="zh-CN" dirty="0"/>
              <a:t>/Parser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857625" y="5643563"/>
            <a:ext cx="1428750" cy="64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TDW2.0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428875" y="1179513"/>
            <a:ext cx="1857375" cy="641350"/>
          </a:xfrm>
          <a:prstGeom prst="wedgeRoundRectCallout">
            <a:avLst>
              <a:gd name="adj1" fmla="val 51219"/>
              <a:gd name="adj2" fmla="val 1263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更符合规范或事实规范的定义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2071688" y="2071688"/>
            <a:ext cx="1071562" cy="857250"/>
          </a:xfrm>
          <a:prstGeom prst="wedgeRoundRectCallout">
            <a:avLst>
              <a:gd name="adj1" fmla="val 62948"/>
              <a:gd name="adj2" fmla="val 8788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大幅度加强代数优化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5857875" y="1428750"/>
            <a:ext cx="1500188" cy="785813"/>
          </a:xfrm>
          <a:prstGeom prst="wedgeRoundRectCallout">
            <a:avLst>
              <a:gd name="adj1" fmla="val -67243"/>
              <a:gd name="adj2" fmla="val 18709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更全面的统计信息搜集和使用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6572250" y="2286000"/>
            <a:ext cx="1500188" cy="642938"/>
          </a:xfrm>
          <a:prstGeom prst="wedgeRoundRectCallout">
            <a:avLst>
              <a:gd name="adj1" fmla="val -58928"/>
              <a:gd name="adj2" fmla="val 10128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更细致的物理优化规则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072313" y="3214688"/>
            <a:ext cx="1857375" cy="642937"/>
          </a:xfrm>
          <a:prstGeom prst="wedgeRoundRectCallout">
            <a:avLst>
              <a:gd name="adj1" fmla="val -59568"/>
              <a:gd name="adj2" fmla="val 11975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DAG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not </a:t>
            </a:r>
            <a:r>
              <a:rPr lang="en-US" altLang="zh-CN" dirty="0" err="1">
                <a:solidFill>
                  <a:schemeClr val="tx1"/>
                </a:solidFill>
              </a:rPr>
              <a:t>MapReduce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214313" y="3000375"/>
            <a:ext cx="1857375" cy="857250"/>
          </a:xfrm>
          <a:prstGeom prst="wedgeRoundRectCallout">
            <a:avLst>
              <a:gd name="adj1" fmla="val 62549"/>
              <a:gd name="adj2" fmla="val 971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进程池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中间结果不落地的小任务执行规则</a:t>
            </a:r>
          </a:p>
        </p:txBody>
      </p:sp>
      <p:sp>
        <p:nvSpPr>
          <p:cNvPr id="20" name="圆角矩形标注 19"/>
          <p:cNvSpPr/>
          <p:nvPr/>
        </p:nvSpPr>
        <p:spPr>
          <a:xfrm>
            <a:off x="7286625" y="5357813"/>
            <a:ext cx="1389063" cy="642937"/>
          </a:xfrm>
          <a:prstGeom prst="wedgeRoundRectCallout">
            <a:avLst>
              <a:gd name="adj1" fmla="val -44223"/>
              <a:gd name="adj2" fmla="val -1037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精心优化实现细节</a:t>
            </a:r>
          </a:p>
        </p:txBody>
      </p:sp>
      <p:sp>
        <p:nvSpPr>
          <p:cNvPr id="21" name="圆角矩形标注 20"/>
          <p:cNvSpPr/>
          <p:nvPr/>
        </p:nvSpPr>
        <p:spPr>
          <a:xfrm>
            <a:off x="500063" y="5429250"/>
            <a:ext cx="1695450" cy="642938"/>
          </a:xfrm>
          <a:prstGeom prst="wedgeRoundRectCallout">
            <a:avLst>
              <a:gd name="adj1" fmla="val 42729"/>
              <a:gd name="adj2" fmla="val -1018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改进的</a:t>
            </a:r>
            <a:r>
              <a:rPr lang="en-US" altLang="zh-CN" dirty="0">
                <a:solidFill>
                  <a:schemeClr val="tx1"/>
                </a:solidFill>
              </a:rPr>
              <a:t>shuffle sort</a:t>
            </a:r>
            <a:r>
              <a:rPr lang="zh-CN" altLang="en-US" dirty="0">
                <a:solidFill>
                  <a:schemeClr val="tx1"/>
                </a:solidFill>
              </a:rPr>
              <a:t>实现</a:t>
            </a:r>
          </a:p>
        </p:txBody>
      </p:sp>
      <p:sp>
        <p:nvSpPr>
          <p:cNvPr id="22" name="圆角矩形标注 21"/>
          <p:cNvSpPr/>
          <p:nvPr/>
        </p:nvSpPr>
        <p:spPr>
          <a:xfrm>
            <a:off x="412750" y="1901825"/>
            <a:ext cx="1460500" cy="642938"/>
          </a:xfrm>
          <a:prstGeom prst="wedgeRoundRectCallout">
            <a:avLst>
              <a:gd name="adj1" fmla="val 85913"/>
              <a:gd name="adj2" fmla="val 15666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Data Cube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0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reeform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6858000"/>
              <a:gd name="T17" fmla="*/ 9144000 w 9144000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5" name="Freeform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custGeom>
            <a:avLst/>
            <a:gdLst>
              <a:gd name="T0" fmla="*/ 0 w 9144000"/>
              <a:gd name="T1" fmla="*/ 1066800 h 1066800"/>
              <a:gd name="T2" fmla="*/ 9144000 w 9144000"/>
              <a:gd name="T3" fmla="*/ 1066800 h 1066800"/>
              <a:gd name="T4" fmla="*/ 9144000 w 9144000"/>
              <a:gd name="T5" fmla="*/ 0 h 1066800"/>
              <a:gd name="T6" fmla="*/ 0 w 9144000"/>
              <a:gd name="T7" fmla="*/ 0 h 1066800"/>
              <a:gd name="T8" fmla="*/ 0 w 9144000"/>
              <a:gd name="T9" fmla="*/ 1066800 h 1066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1066800"/>
              <a:gd name="T17" fmla="*/ 9144000 w 9144000"/>
              <a:gd name="T18" fmla="*/ 1066800 h 1066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1066800">
                <a:moveTo>
                  <a:pt x="0" y="1066800"/>
                </a:moveTo>
                <a:lnTo>
                  <a:pt x="9144000" y="1066800"/>
                </a:lnTo>
                <a:lnTo>
                  <a:pt x="9144000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6" name="Freeform 3"/>
          <p:cNvSpPr>
            <a:spLocks noChangeArrowheads="1"/>
          </p:cNvSpPr>
          <p:nvPr/>
        </p:nvSpPr>
        <p:spPr bwMode="auto">
          <a:xfrm>
            <a:off x="-3175" y="-3175"/>
            <a:ext cx="9153525" cy="1076325"/>
          </a:xfrm>
          <a:custGeom>
            <a:avLst/>
            <a:gdLst>
              <a:gd name="T0" fmla="*/ 6350 w 9156700"/>
              <a:gd name="T1" fmla="*/ 1073150 h 1079500"/>
              <a:gd name="T2" fmla="*/ 9150350 w 9156700"/>
              <a:gd name="T3" fmla="*/ 1073150 h 1079500"/>
              <a:gd name="T4" fmla="*/ 9150350 w 9156700"/>
              <a:gd name="T5" fmla="*/ 6350 h 1079500"/>
              <a:gd name="T6" fmla="*/ 6350 w 9156700"/>
              <a:gd name="T7" fmla="*/ 6350 h 1079500"/>
              <a:gd name="T8" fmla="*/ 6350 w 9156700"/>
              <a:gd name="T9" fmla="*/ 1073150 h 1079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56700"/>
              <a:gd name="T16" fmla="*/ 0 h 1079500"/>
              <a:gd name="T17" fmla="*/ 9156700 w 9156700"/>
              <a:gd name="T18" fmla="*/ 1079500 h 1079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56700" h="1079500">
                <a:moveTo>
                  <a:pt x="6350" y="1073150"/>
                </a:moveTo>
                <a:lnTo>
                  <a:pt x="9150350" y="1073150"/>
                </a:lnTo>
                <a:lnTo>
                  <a:pt x="9150350" y="6350"/>
                </a:lnTo>
                <a:lnTo>
                  <a:pt x="6350" y="6350"/>
                </a:lnTo>
                <a:lnTo>
                  <a:pt x="6350" y="1073150"/>
                </a:lnTo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7" name="Freeform 3"/>
          <p:cNvSpPr>
            <a:spLocks noChangeArrowheads="1"/>
          </p:cNvSpPr>
          <p:nvPr/>
        </p:nvSpPr>
        <p:spPr bwMode="auto">
          <a:xfrm>
            <a:off x="0" y="5638800"/>
            <a:ext cx="9144000" cy="1206500"/>
          </a:xfrm>
          <a:custGeom>
            <a:avLst/>
            <a:gdLst>
              <a:gd name="T0" fmla="*/ 0 w 9144000"/>
              <a:gd name="T1" fmla="*/ 0 h 1206500"/>
              <a:gd name="T2" fmla="*/ 9144000 w 9144000"/>
              <a:gd name="T3" fmla="*/ 0 h 1206500"/>
              <a:gd name="T4" fmla="*/ 9144000 w 9144000"/>
              <a:gd name="T5" fmla="*/ 1206500 h 1206500"/>
              <a:gd name="T6" fmla="*/ 0 w 9144000"/>
              <a:gd name="T7" fmla="*/ 1206500 h 1206500"/>
              <a:gd name="T8" fmla="*/ 0 w 9144000"/>
              <a:gd name="T9" fmla="*/ 0 h 1206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44000"/>
              <a:gd name="T16" fmla="*/ 0 h 1206500"/>
              <a:gd name="T17" fmla="*/ 9144000 w 9144000"/>
              <a:gd name="T18" fmla="*/ 1206500 h 1206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44000" h="1206500">
                <a:moveTo>
                  <a:pt x="0" y="0"/>
                </a:moveTo>
                <a:lnTo>
                  <a:pt x="9144000" y="0"/>
                </a:lnTo>
                <a:lnTo>
                  <a:pt x="9144000" y="1206500"/>
                </a:lnTo>
                <a:lnTo>
                  <a:pt x="0" y="1206500"/>
                </a:lnTo>
                <a:lnTo>
                  <a:pt x="0" y="0"/>
                </a:lnTo>
              </a:path>
            </a:pathLst>
          </a:custGeom>
          <a:solidFill>
            <a:srgbClr val="0056AC"/>
          </a:solidFill>
          <a:ln w="12700" cap="flat" cmpd="sng">
            <a:solidFill>
              <a:srgbClr val="000000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9700"/>
            <a:ext cx="787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0"/>
            <a:ext cx="91440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Box 1"/>
          <p:cNvSpPr>
            <a:spLocks noChangeArrowheads="1"/>
          </p:cNvSpPr>
          <p:nvPr/>
        </p:nvSpPr>
        <p:spPr bwMode="auto">
          <a:xfrm>
            <a:off x="520700" y="6667500"/>
            <a:ext cx="137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>
                <a:solidFill>
                  <a:srgbClr val="FFFFFF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《大数据技术基础》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抓取增量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．抓取监控指标：</a:t>
            </a:r>
            <a:r>
              <a:rPr lang="en-US" altLang="zh-CN" dirty="0" err="1" smtClean="0"/>
              <a:t>OpenTSDB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．抓取用户交互数据：</a:t>
            </a:r>
            <a:r>
              <a:rPr lang="en-US" altLang="zh-CN" dirty="0"/>
              <a:t>Facebook </a:t>
            </a:r>
            <a:r>
              <a:rPr lang="zh-CN" altLang="en-US" dirty="0"/>
              <a:t>和 </a:t>
            </a:r>
            <a:r>
              <a:rPr lang="en-US" altLang="zh-CN" dirty="0" err="1" smtClean="0"/>
              <a:t>StumbleUpon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/>
              <a:t>．遥测技术：</a:t>
            </a:r>
            <a:r>
              <a:rPr lang="en-US" altLang="zh-CN" dirty="0" err="1"/>
              <a:t>Mozilia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Trend </a:t>
            </a:r>
            <a:r>
              <a:rPr lang="en-US" altLang="zh-CN" dirty="0" smtClean="0"/>
              <a:t>Micro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．广告效果和点击流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BA77-F70D-4171-910E-437A055954C6}" type="datetime1">
              <a:rPr lang="zh-CN" altLang="en-US" smtClean="0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3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内容管理系统（</a:t>
            </a:r>
            <a:r>
              <a:rPr lang="en-US" altLang="zh-CN" dirty="0"/>
              <a:t>Content Management System</a:t>
            </a:r>
            <a:r>
              <a:rPr lang="zh-CN" altLang="en-US" dirty="0"/>
              <a:t>，</a:t>
            </a:r>
            <a:r>
              <a:rPr lang="en-US" altLang="zh-CN" dirty="0"/>
              <a:t>CMS</a:t>
            </a:r>
            <a:r>
              <a:rPr lang="zh-CN" altLang="en-US" dirty="0"/>
              <a:t>）可以集中管理一切，可以用来存储内容和提供内容服务。但是，当用户越来越多，生成的内容越来越多的时候，就需要一个更具可扩展性的 </a:t>
            </a:r>
            <a:r>
              <a:rPr lang="en-US" altLang="zh-CN" dirty="0"/>
              <a:t>CMS </a:t>
            </a:r>
            <a:r>
              <a:rPr lang="zh-CN" altLang="en-US" dirty="0"/>
              <a:t>解决方案。可扩展的 </a:t>
            </a:r>
            <a:r>
              <a:rPr lang="en-US" altLang="zh-CN" dirty="0"/>
              <a:t>Lily CMS </a:t>
            </a:r>
            <a:r>
              <a:rPr lang="zh-CN" altLang="en-US" dirty="0"/>
              <a:t>使用 </a:t>
            </a:r>
            <a:r>
              <a:rPr lang="en-US" altLang="zh-CN" dirty="0" err="1"/>
              <a:t>HBase</a:t>
            </a:r>
            <a:r>
              <a:rPr lang="en-US" altLang="zh-CN" dirty="0"/>
              <a:t> </a:t>
            </a:r>
            <a:r>
              <a:rPr lang="zh-CN" altLang="en-US" dirty="0"/>
              <a:t>作为基础，加上其他开源框架，如 </a:t>
            </a:r>
            <a:r>
              <a:rPr lang="en-US" altLang="zh-CN" dirty="0" err="1"/>
              <a:t>Solr</a:t>
            </a:r>
            <a:r>
              <a:rPr lang="zh-CN" altLang="en-US" dirty="0"/>
              <a:t>，构成了一个完整的功能组合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1</a:t>
            </a:r>
            <a:r>
              <a:rPr lang="zh-CN" altLang="en-US" dirty="0"/>
              <a:t>．</a:t>
            </a:r>
            <a:r>
              <a:rPr lang="en-US" altLang="zh-CN" dirty="0"/>
              <a:t>URL </a:t>
            </a:r>
            <a:r>
              <a:rPr lang="zh-CN" altLang="en-US" dirty="0"/>
              <a:t>短</a:t>
            </a:r>
            <a:r>
              <a:rPr lang="zh-CN" altLang="en-US" dirty="0" smtClean="0"/>
              <a:t>链接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．用户模型服务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BA77-F70D-4171-910E-437A055954C6}" type="datetime1">
              <a:rPr lang="zh-CN" altLang="en-US" smtClean="0"/>
              <a:pPr/>
              <a:t>2015/10/21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2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Pages>0</Pages>
  <Words>6595</Words>
  <Characters>0</Characters>
  <Application>Microsoft Office PowerPoint</Application>
  <DocSecurity>0</DocSecurity>
  <PresentationFormat>全屏显示(4:3)</PresentationFormat>
  <Lines>0</Lines>
  <Paragraphs>855</Paragraphs>
  <Slides>73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76" baseType="lpstr">
      <vt:lpstr>Office Theme</vt:lpstr>
      <vt:lpstr>图片</vt:lpstr>
      <vt:lpstr>Microsoft Photo Editor 3.0 Photo</vt:lpstr>
      <vt:lpstr>PowerPoint 演示文稿</vt:lpstr>
      <vt:lpstr>提纲</vt:lpstr>
      <vt:lpstr>6.1 概述</vt:lpstr>
      <vt:lpstr>6.1.1 从BigTable说起</vt:lpstr>
      <vt:lpstr>6.1.2 HBase简介</vt:lpstr>
      <vt:lpstr>PowerPoint 演示文稿</vt:lpstr>
      <vt:lpstr>PowerPoint 演示文稿</vt:lpstr>
      <vt:lpstr>抓取增量数据</vt:lpstr>
      <vt:lpstr>内容服务</vt:lpstr>
      <vt:lpstr>信息交换</vt:lpstr>
      <vt:lpstr>6.1.2 HBase简介</vt:lpstr>
      <vt:lpstr>6.1.3 HBase与传统关系数据库的对比分析</vt:lpstr>
      <vt:lpstr>6.1.3 HBase与传统关系数据库的对比分析</vt:lpstr>
      <vt:lpstr>6.2 HBase访问接口</vt:lpstr>
      <vt:lpstr>6.3 HBase数据模型</vt:lpstr>
      <vt:lpstr>6.3.1 数据模型概述</vt:lpstr>
      <vt:lpstr>6.3.2 数据模型相关概念</vt:lpstr>
      <vt:lpstr>6.3.2 数据模型相关概念</vt:lpstr>
      <vt:lpstr>6.3.3 数据坐标</vt:lpstr>
      <vt:lpstr>6.3.4 概念视图</vt:lpstr>
      <vt:lpstr>6.3.5 物理视图</vt:lpstr>
      <vt:lpstr>6.3.6 面向列的存储</vt:lpstr>
      <vt:lpstr>6.3.6 面向列的存储</vt:lpstr>
      <vt:lpstr>6.4 HBase的实现原理</vt:lpstr>
      <vt:lpstr>6.4.1 HBase功能组件</vt:lpstr>
      <vt:lpstr>6.4.2 表和Region</vt:lpstr>
      <vt:lpstr>6.4.2 表和Region</vt:lpstr>
      <vt:lpstr>6.4.3 Region的定位</vt:lpstr>
      <vt:lpstr>6.4.3 Region的定位</vt:lpstr>
      <vt:lpstr>6.5 HBase运行机制</vt:lpstr>
      <vt:lpstr>6.5.1 HBase系统架构</vt:lpstr>
      <vt:lpstr>6.5.1 HBase系统架构</vt:lpstr>
      <vt:lpstr>6.5.2 Region服务器工作原理</vt:lpstr>
      <vt:lpstr>6.5.3 Store工作原理</vt:lpstr>
      <vt:lpstr>6.5.4 HLog工作原理</vt:lpstr>
      <vt:lpstr>6.6 HBase编程实践</vt:lpstr>
      <vt:lpstr>6.6.1 HBase常用Shell命令</vt:lpstr>
      <vt:lpstr>6.6.1 HBase常用Shell命令</vt:lpstr>
      <vt:lpstr>6.6.1 HBase常用Shell命令</vt:lpstr>
      <vt:lpstr>6.6.1 HBase常用Shell命令</vt:lpstr>
      <vt:lpstr>6.6.2 HBase常用Java API及应用实例</vt:lpstr>
      <vt:lpstr>6.6.2 HBase常用Java API及应用实例</vt:lpstr>
      <vt:lpstr>6.6.2 HBase常用Java API及应用实例</vt:lpstr>
      <vt:lpstr>本章小结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huangjiamin</dc:creator>
  <cp:keywords/>
  <dc:description/>
  <cp:lastModifiedBy>吴中福</cp:lastModifiedBy>
  <cp:revision>20</cp:revision>
  <dcterms:created xsi:type="dcterms:W3CDTF">2006-08-16T00:00:00Z</dcterms:created>
  <dcterms:modified xsi:type="dcterms:W3CDTF">2015-10-21T09:15:17Z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